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4" r:id="rId5"/>
    <p:sldId id="263" r:id="rId6"/>
    <p:sldId id="265" r:id="rId7"/>
    <p:sldId id="259" r:id="rId8"/>
    <p:sldId id="260" r:id="rId9"/>
    <p:sldId id="261" r:id="rId10"/>
    <p:sldId id="262" r:id="rId11"/>
    <p:sldId id="266" r:id="rId12"/>
    <p:sldId id="267" r:id="rId13"/>
    <p:sldId id="268" r:id="rId14"/>
    <p:sldId id="269" r:id="rId15"/>
    <p:sldId id="270" r:id="rId16"/>
    <p:sldId id="271" r:id="rId17"/>
    <p:sldId id="279" r:id="rId18"/>
    <p:sldId id="273" r:id="rId19"/>
    <p:sldId id="274" r:id="rId20"/>
    <p:sldId id="275" r:id="rId21"/>
    <p:sldId id="276" r:id="rId22"/>
    <p:sldId id="278" r:id="rId23"/>
    <p:sldId id="286" r:id="rId24"/>
    <p:sldId id="277" r:id="rId25"/>
    <p:sldId id="280" r:id="rId26"/>
    <p:sldId id="287" r:id="rId27"/>
    <p:sldId id="288" r:id="rId28"/>
    <p:sldId id="272" r:id="rId29"/>
    <p:sldId id="281" r:id="rId30"/>
    <p:sldId id="282" r:id="rId31"/>
    <p:sldId id="283" r:id="rId32"/>
    <p:sldId id="284" r:id="rId33"/>
    <p:sldId id="285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0000FF"/>
    <a:srgbClr val="CC0000"/>
    <a:srgbClr val="CC0066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14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B920-8AD4-4052-8BDD-6FC80B07AC42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D169-8B7A-4A13-BDD8-AD02C9E7468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B920-8AD4-4052-8BDD-6FC80B07AC42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D169-8B7A-4A13-BDD8-AD02C9E7468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B920-8AD4-4052-8BDD-6FC80B07AC42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D169-8B7A-4A13-BDD8-AD02C9E746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B920-8AD4-4052-8BDD-6FC80B07AC42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D169-8B7A-4A13-BDD8-AD02C9E7468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B920-8AD4-4052-8BDD-6FC80B07AC42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D169-8B7A-4A13-BDD8-AD02C9E7468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B920-8AD4-4052-8BDD-6FC80B07AC42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D169-8B7A-4A13-BDD8-AD02C9E746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B920-8AD4-4052-8BDD-6FC80B07AC42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D169-8B7A-4A13-BDD8-AD02C9E746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B920-8AD4-4052-8BDD-6FC80B07AC42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D169-8B7A-4A13-BDD8-AD02C9E746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B920-8AD4-4052-8BDD-6FC80B07AC42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D169-8B7A-4A13-BDD8-AD02C9E7468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B920-8AD4-4052-8BDD-6FC80B07AC42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D169-8B7A-4A13-BDD8-AD02C9E746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B920-8AD4-4052-8BDD-6FC80B07AC42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4D169-8B7A-4A13-BDD8-AD02C9E746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90CB920-8AD4-4052-8BDD-6FC80B07AC42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DC4D169-8B7A-4A13-BDD8-AD02C9E7468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pull dir="ld"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692696"/>
            <a:ext cx="8229600" cy="5544616"/>
          </a:xfrm>
        </p:spPr>
        <p:txBody>
          <a:bodyPr>
            <a:normAutofit/>
          </a:bodyPr>
          <a:lstStyle/>
          <a:p>
            <a:pPr marL="182880" indent="0" algn="ctr" eaLnBrk="1" hangingPunct="1">
              <a:buNone/>
            </a:pPr>
            <a:r>
              <a:rPr lang="uk-UA" altLang="ru-RU" sz="6600" b="1" i="1" dirty="0" smtClean="0">
                <a:solidFill>
                  <a:srgbClr val="FF0000"/>
                </a:solidFill>
              </a:rPr>
              <a:t> </a:t>
            </a:r>
            <a:r>
              <a:rPr lang="uk-UA" altLang="ru-RU" sz="9600" b="1" dirty="0" smtClean="0">
                <a:solidFill>
                  <a:srgbClr val="FF0000"/>
                </a:solidFill>
              </a:rPr>
              <a:t>Вільям </a:t>
            </a:r>
            <a:br>
              <a:rPr lang="uk-UA" altLang="ru-RU" sz="9600" b="1" dirty="0" smtClean="0">
                <a:solidFill>
                  <a:srgbClr val="FF0000"/>
                </a:solidFill>
              </a:rPr>
            </a:br>
            <a:r>
              <a:rPr lang="uk-UA" altLang="ru-RU" sz="9600" b="1" dirty="0" smtClean="0">
                <a:solidFill>
                  <a:srgbClr val="FF0000"/>
                </a:solidFill>
              </a:rPr>
              <a:t>Шекспір</a:t>
            </a:r>
            <a:endParaRPr lang="ru-RU" altLang="ru-RU" sz="9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77868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1" y="0"/>
            <a:ext cx="4542803" cy="6611671"/>
          </a:xfr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66280" y="25945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altLang="ru-RU" sz="48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Вільям Шекспір</a:t>
            </a:r>
            <a:r>
              <a:rPr lang="uk-UA" altLang="ru-RU" sz="4800" b="1" dirty="0" smtClean="0">
                <a:latin typeface="Comic Sans MS" panose="030F0702030302020204" pitchFamily="66" charset="0"/>
              </a:rPr>
              <a:t> (1564-1616) – видатний діяч доби Відродження, англійський поет</a:t>
            </a:r>
          </a:p>
          <a:p>
            <a:pPr algn="ctr"/>
            <a:r>
              <a:rPr lang="uk-UA" altLang="ru-RU" sz="4800" b="1" dirty="0" smtClean="0">
                <a:latin typeface="Comic Sans MS" panose="030F0702030302020204" pitchFamily="66" charset="0"/>
              </a:rPr>
              <a:t> і драматург</a:t>
            </a:r>
            <a:r>
              <a:rPr lang="uk-UA" altLang="ru-RU" b="1" dirty="0" smtClean="0"/>
              <a:t>.</a:t>
            </a:r>
            <a:endParaRPr lang="ru-RU" alt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1720827371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332656"/>
            <a:ext cx="8229600" cy="597670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uk-UA" altLang="ru-RU" sz="4000" b="1" dirty="0">
                <a:solidFill>
                  <a:srgbClr val="002060"/>
                </a:solidFill>
              </a:rPr>
              <a:t>Вільям </a:t>
            </a:r>
            <a:r>
              <a:rPr lang="uk-UA" altLang="ru-RU" sz="4000" b="1" dirty="0" err="1">
                <a:solidFill>
                  <a:srgbClr val="002060"/>
                </a:solidFill>
              </a:rPr>
              <a:t>Шескпір</a:t>
            </a:r>
            <a:r>
              <a:rPr lang="uk-UA" altLang="ru-RU" sz="4000" b="1" dirty="0">
                <a:solidFill>
                  <a:srgbClr val="002060"/>
                </a:solidFill>
              </a:rPr>
              <a:t> народився </a:t>
            </a:r>
          </a:p>
          <a:p>
            <a:pPr algn="ctr">
              <a:buNone/>
            </a:pPr>
            <a:r>
              <a:rPr lang="uk-UA" altLang="ru-RU" sz="4000" b="1" dirty="0">
                <a:solidFill>
                  <a:srgbClr val="FF0000"/>
                </a:solidFill>
              </a:rPr>
              <a:t>23 квітня 1564 року в </a:t>
            </a:r>
            <a:r>
              <a:rPr lang="uk-UA" altLang="ru-RU" sz="4000" b="1" dirty="0">
                <a:solidFill>
                  <a:srgbClr val="002060"/>
                </a:solidFill>
              </a:rPr>
              <a:t>провінційному містечку Середньої Англії </a:t>
            </a:r>
            <a:r>
              <a:rPr lang="uk-UA" altLang="ru-RU" sz="4000" b="1" dirty="0" err="1">
                <a:solidFill>
                  <a:srgbClr val="002060"/>
                </a:solidFill>
              </a:rPr>
              <a:t>Стретфорді</a:t>
            </a:r>
            <a:r>
              <a:rPr lang="uk-UA" altLang="ru-RU" sz="4000" b="1" dirty="0">
                <a:solidFill>
                  <a:srgbClr val="002060"/>
                </a:solidFill>
              </a:rPr>
              <a:t>-на-</a:t>
            </a:r>
            <a:r>
              <a:rPr lang="uk-UA" altLang="ru-RU" sz="4000" b="1" dirty="0" err="1">
                <a:solidFill>
                  <a:srgbClr val="002060"/>
                </a:solidFill>
              </a:rPr>
              <a:t>Ейвоні</a:t>
            </a:r>
            <a:r>
              <a:rPr lang="uk-UA" altLang="ru-RU" sz="4000" b="1" dirty="0">
                <a:solidFill>
                  <a:srgbClr val="002060"/>
                </a:solidFill>
              </a:rPr>
              <a:t>.</a:t>
            </a:r>
          </a:p>
          <a:p>
            <a:pPr algn="ctr">
              <a:buNone/>
            </a:pPr>
            <a:endParaRPr lang="uk-UA" altLang="ru-RU" sz="4000" b="1" dirty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uk-UA" altLang="ru-RU" sz="4000" b="1" dirty="0">
                <a:solidFill>
                  <a:srgbClr val="002060"/>
                </a:solidFill>
              </a:rPr>
              <a:t>Він виріс в родині ремісника й торговця Джона Шекспіра, котрий деякий час був </a:t>
            </a:r>
            <a:r>
              <a:rPr lang="uk-UA" altLang="ru-RU" sz="4000" b="1" dirty="0" err="1">
                <a:solidFill>
                  <a:srgbClr val="002060"/>
                </a:solidFill>
              </a:rPr>
              <a:t>бейліфом</a:t>
            </a:r>
            <a:r>
              <a:rPr lang="uk-UA" altLang="ru-RU" sz="4000" b="1" dirty="0">
                <a:solidFill>
                  <a:srgbClr val="002060"/>
                </a:solidFill>
              </a:rPr>
              <a:t> – міським головою.</a:t>
            </a:r>
            <a:endParaRPr lang="ru-RU" altLang="ru-RU" sz="4000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589523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10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404813"/>
            <a:ext cx="8207375" cy="4895850"/>
          </a:xfr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5373216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4000" b="1" dirty="0" smtClean="0">
                <a:solidFill>
                  <a:srgbClr val="C00000"/>
                </a:solidFill>
              </a:rPr>
              <a:t>Будинок, в якому народився </a:t>
            </a:r>
          </a:p>
          <a:p>
            <a:pPr algn="ctr"/>
            <a:r>
              <a:rPr lang="uk-UA" altLang="ru-RU" sz="4000" b="1" dirty="0" smtClean="0">
                <a:solidFill>
                  <a:srgbClr val="C00000"/>
                </a:solidFill>
              </a:rPr>
              <a:t>В. Шекспір</a:t>
            </a:r>
            <a:endParaRPr lang="ru-RU" altLang="ru-RU" sz="40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605170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 descr="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532" y="178799"/>
            <a:ext cx="8568952" cy="5218647"/>
          </a:xfr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5373216"/>
            <a:ext cx="87849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4000" b="1" dirty="0" smtClean="0">
                <a:solidFill>
                  <a:srgbClr val="C00000"/>
                </a:solidFill>
              </a:rPr>
              <a:t>Кімната, в котрій, за </a:t>
            </a:r>
            <a:r>
              <a:rPr lang="uk-UA" altLang="ru-RU" sz="4000" b="1" dirty="0" err="1" smtClean="0">
                <a:solidFill>
                  <a:srgbClr val="C00000"/>
                </a:solidFill>
              </a:rPr>
              <a:t>переказом,народився</a:t>
            </a:r>
            <a:r>
              <a:rPr lang="uk-UA" altLang="ru-RU" sz="4000" b="1" dirty="0" smtClean="0">
                <a:solidFill>
                  <a:srgbClr val="C00000"/>
                </a:solidFill>
              </a:rPr>
              <a:t> </a:t>
            </a:r>
            <a:r>
              <a:rPr lang="uk-UA" altLang="ru-RU" sz="4000" b="1" dirty="0" err="1" smtClean="0">
                <a:solidFill>
                  <a:srgbClr val="C00000"/>
                </a:solidFill>
              </a:rPr>
              <a:t>В.Шекспір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627256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188640"/>
            <a:ext cx="8568952" cy="5286512"/>
          </a:xfr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5589240"/>
            <a:ext cx="6984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4000" b="1" dirty="0" smtClean="0">
                <a:solidFill>
                  <a:srgbClr val="C00000"/>
                </a:solidFill>
              </a:rPr>
              <a:t>Театр “Глобус”</a:t>
            </a:r>
            <a:endParaRPr lang="ru-RU" altLang="ru-RU" sz="40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099612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16632"/>
            <a:ext cx="8856984" cy="6192728"/>
          </a:xfrm>
        </p:spPr>
        <p:txBody>
          <a:bodyPr>
            <a:noAutofit/>
          </a:bodyPr>
          <a:lstStyle/>
          <a:p>
            <a:r>
              <a:rPr lang="uk-UA" altLang="ru-RU" sz="4000" b="1" dirty="0">
                <a:solidFill>
                  <a:srgbClr val="002060"/>
                </a:solidFill>
              </a:rPr>
              <a:t>До творчої спадщини </a:t>
            </a:r>
            <a:r>
              <a:rPr lang="uk-UA" altLang="ru-RU" sz="4000" b="1" dirty="0" err="1">
                <a:solidFill>
                  <a:srgbClr val="002060"/>
                </a:solidFill>
              </a:rPr>
              <a:t>В.Шекспіра</a:t>
            </a:r>
            <a:r>
              <a:rPr lang="uk-UA" altLang="ru-RU" sz="4000" b="1" dirty="0">
                <a:solidFill>
                  <a:srgbClr val="002060"/>
                </a:solidFill>
              </a:rPr>
              <a:t> належать </a:t>
            </a:r>
            <a:r>
              <a:rPr lang="uk-UA" altLang="ru-RU" sz="4000" b="1" dirty="0">
                <a:solidFill>
                  <a:srgbClr val="C00000"/>
                </a:solidFill>
              </a:rPr>
              <a:t>2 поеми</a:t>
            </a:r>
            <a:r>
              <a:rPr lang="uk-UA" altLang="ru-RU" sz="4000" b="1" dirty="0">
                <a:solidFill>
                  <a:srgbClr val="002060"/>
                </a:solidFill>
              </a:rPr>
              <a:t>, </a:t>
            </a:r>
            <a:r>
              <a:rPr lang="uk-UA" altLang="ru-RU" sz="4000" b="1" dirty="0">
                <a:solidFill>
                  <a:srgbClr val="C00000"/>
                </a:solidFill>
              </a:rPr>
              <a:t>154 сонети та 37 п</a:t>
            </a:r>
            <a:r>
              <a:rPr lang="en-US" altLang="ru-RU" sz="4000" b="1" dirty="0">
                <a:solidFill>
                  <a:srgbClr val="C00000"/>
                </a:solidFill>
              </a:rPr>
              <a:t>’</a:t>
            </a:r>
            <a:r>
              <a:rPr lang="uk-UA" altLang="ru-RU" sz="4000" b="1" dirty="0" err="1">
                <a:solidFill>
                  <a:srgbClr val="C00000"/>
                </a:solidFill>
              </a:rPr>
              <a:t>єс</a:t>
            </a:r>
            <a:r>
              <a:rPr lang="uk-UA" altLang="ru-RU" sz="4000" b="1" dirty="0">
                <a:solidFill>
                  <a:srgbClr val="C00000"/>
                </a:solidFill>
              </a:rPr>
              <a:t> – комедій </a:t>
            </a:r>
            <a:r>
              <a:rPr lang="uk-UA" altLang="ru-RU" sz="4000" b="1" dirty="0">
                <a:solidFill>
                  <a:srgbClr val="002060"/>
                </a:solidFill>
              </a:rPr>
              <a:t>(“Сон літньої ночі”, “Багато галасу даремно”, “Приборкання непокірної” та інші), </a:t>
            </a:r>
            <a:r>
              <a:rPr lang="uk-UA" altLang="ru-RU" sz="4000" b="1" dirty="0">
                <a:solidFill>
                  <a:srgbClr val="C00000"/>
                </a:solidFill>
              </a:rPr>
              <a:t>трагедій </a:t>
            </a:r>
            <a:r>
              <a:rPr lang="uk-UA" altLang="ru-RU" sz="4000" b="1" dirty="0">
                <a:solidFill>
                  <a:srgbClr val="002060"/>
                </a:solidFill>
              </a:rPr>
              <a:t>(“Ромео і Джульєтта”, “Гамлет”, “Король Лір” та інші), </a:t>
            </a:r>
            <a:r>
              <a:rPr lang="uk-UA" altLang="ru-RU" sz="4000" b="1" dirty="0">
                <a:solidFill>
                  <a:srgbClr val="C00000"/>
                </a:solidFill>
              </a:rPr>
              <a:t>історичних хронік </a:t>
            </a:r>
            <a:endParaRPr lang="uk-UA" altLang="ru-RU" sz="4000" b="1" dirty="0" smtClean="0">
              <a:solidFill>
                <a:srgbClr val="C00000"/>
              </a:solidFill>
            </a:endParaRPr>
          </a:p>
          <a:p>
            <a:pPr marL="45720" indent="0">
              <a:buNone/>
            </a:pPr>
            <a:r>
              <a:rPr lang="uk-UA" altLang="ru-RU" sz="4000" b="1" dirty="0" smtClean="0">
                <a:solidFill>
                  <a:srgbClr val="002060"/>
                </a:solidFill>
              </a:rPr>
              <a:t>(“</a:t>
            </a:r>
            <a:r>
              <a:rPr lang="uk-UA" altLang="ru-RU" sz="4000" b="1" dirty="0">
                <a:solidFill>
                  <a:srgbClr val="002060"/>
                </a:solidFill>
              </a:rPr>
              <a:t>Річард ІІІ”, “Король Джон”, “Генріх </a:t>
            </a:r>
            <a:r>
              <a:rPr lang="en-US" altLang="ru-RU" sz="4000" b="1" dirty="0">
                <a:solidFill>
                  <a:srgbClr val="002060"/>
                </a:solidFill>
              </a:rPr>
              <a:t>V</a:t>
            </a:r>
            <a:r>
              <a:rPr lang="uk-UA" altLang="ru-RU" sz="4000" b="1" dirty="0">
                <a:solidFill>
                  <a:srgbClr val="002060"/>
                </a:solidFill>
              </a:rPr>
              <a:t>” та інші).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9329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5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8520" y="0"/>
            <a:ext cx="4355976" cy="6212913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35088" y="4365104"/>
            <a:ext cx="82089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4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Пам</a:t>
            </a:r>
            <a:r>
              <a:rPr lang="en-US" altLang="ru-RU" sz="4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’</a:t>
            </a:r>
            <a:r>
              <a:rPr lang="uk-UA" altLang="ru-RU" sz="44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ятник</a:t>
            </a:r>
            <a:r>
              <a:rPr lang="uk-UA" altLang="ru-RU" sz="4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uk-UA" altLang="ru-RU" sz="44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В.Шекспіру</a:t>
            </a:r>
            <a:r>
              <a:rPr lang="uk-UA" altLang="ru-RU" sz="4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uk-UA" altLang="ru-RU" sz="4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в “куточку поетів” Вестмінстерського </a:t>
            </a:r>
            <a:r>
              <a:rPr lang="uk-UA" altLang="ru-RU" sz="44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аббатства</a:t>
            </a:r>
            <a:endParaRPr lang="ru-RU" altLang="ru-RU" sz="4400" b="1" dirty="0" smtClean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346222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473292" y="5504101"/>
            <a:ext cx="3362539" cy="648112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8000" b="1" dirty="0" smtClean="0">
                <a:solidFill>
                  <a:srgbClr val="C00000"/>
                </a:solidFill>
              </a:rPr>
              <a:t>ключ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3800" y="197454"/>
            <a:ext cx="46662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dirty="0" err="1" smtClean="0">
                <a:solidFill>
                  <a:srgbClr val="C00000"/>
                </a:solidFill>
              </a:rPr>
              <a:t>відкрив</a:t>
            </a:r>
            <a:r>
              <a:rPr lang="ru-RU" sz="8000" b="1" dirty="0" smtClean="0">
                <a:solidFill>
                  <a:srgbClr val="C00000"/>
                </a:solidFill>
              </a:rPr>
              <a:t>,</a:t>
            </a:r>
            <a:endParaRPr lang="ru-RU" sz="8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71010" y="404664"/>
            <a:ext cx="276710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smtClean="0">
                <a:solidFill>
                  <a:srgbClr val="C00000"/>
                </a:solidFill>
              </a:rPr>
              <a:t>– </a:t>
            </a:r>
            <a:r>
              <a:rPr lang="ru-RU" sz="8000" b="1" dirty="0" err="1" smtClean="0">
                <a:solidFill>
                  <a:srgbClr val="C00000"/>
                </a:solidFill>
              </a:rPr>
              <a:t>це</a:t>
            </a:r>
            <a:r>
              <a:rPr lang="ru-RU" sz="8000" b="1" dirty="0" smtClean="0">
                <a:solidFill>
                  <a:srgbClr val="C00000"/>
                </a:solidFill>
              </a:rPr>
              <a:t>, </a:t>
            </a:r>
            <a:endParaRPr lang="ru-RU" sz="8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2195504"/>
            <a:ext cx="320151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err="1" smtClean="0">
                <a:solidFill>
                  <a:srgbClr val="C00000"/>
                </a:solidFill>
              </a:rPr>
              <a:t>серце</a:t>
            </a:r>
            <a:r>
              <a:rPr lang="ru-RU" b="1" dirty="0" smtClean="0">
                <a:solidFill>
                  <a:srgbClr val="C00000"/>
                </a:solidFill>
              </a:rPr>
              <a:t>,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58377" y="1503323"/>
            <a:ext cx="370165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err="1" smtClean="0">
                <a:solidFill>
                  <a:srgbClr val="C00000"/>
                </a:solidFill>
              </a:rPr>
              <a:t>сонети</a:t>
            </a:r>
            <a:r>
              <a:rPr lang="ru-RU" b="1" dirty="0" smtClean="0">
                <a:solidFill>
                  <a:srgbClr val="C00000"/>
                </a:solidFill>
              </a:rPr>
              <a:t>,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07401" y="3051542"/>
            <a:ext cx="254909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err="1" smtClean="0">
                <a:solidFill>
                  <a:srgbClr val="C00000"/>
                </a:solidFill>
              </a:rPr>
              <a:t>своє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76295" y="3518943"/>
            <a:ext cx="386997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err="1" smtClean="0">
                <a:solidFill>
                  <a:srgbClr val="C00000"/>
                </a:solidFill>
              </a:rPr>
              <a:t>котрим</a:t>
            </a:r>
            <a:r>
              <a:rPr lang="ru-RU" b="1" dirty="0" smtClean="0">
                <a:solidFill>
                  <a:srgbClr val="C00000"/>
                </a:solidFill>
              </a:rPr>
              <a:t>,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8241" y="4842382"/>
            <a:ext cx="44133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err="1" smtClean="0">
                <a:solidFill>
                  <a:srgbClr val="C00000"/>
                </a:solidFill>
              </a:rPr>
              <a:t>Шекспір</a:t>
            </a:r>
            <a:r>
              <a:rPr lang="ru-RU" b="1" dirty="0" smtClean="0">
                <a:solidFill>
                  <a:srgbClr val="C00000"/>
                </a:solidFill>
              </a:rPr>
              <a:t>,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2888733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50"/>
                            </p:stCondLst>
                            <p:childTnLst>
                              <p:par>
                                <p:cTn id="3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50"/>
                            </p:stCondLst>
                            <p:childTnLst>
                              <p:par>
                                <p:cTn id="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332656"/>
            <a:ext cx="79928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5400" b="1" i="1" dirty="0" err="1" smtClean="0">
                <a:solidFill>
                  <a:srgbClr val="CC0099"/>
                </a:solidFill>
                <a:latin typeface="Bookman Old Style" pitchFamily="18" charset="0"/>
              </a:rPr>
              <a:t>Сонети</a:t>
            </a:r>
            <a:r>
              <a:rPr lang="ru-RU" altLang="ru-RU" sz="5400" b="1" i="1" dirty="0" smtClean="0">
                <a:solidFill>
                  <a:srgbClr val="CC0099"/>
                </a:solidFill>
                <a:latin typeface="Bookman Old Style" pitchFamily="18" charset="0"/>
              </a:rPr>
              <a:t> — </a:t>
            </a:r>
            <a:r>
              <a:rPr lang="ru-RU" altLang="ru-RU" sz="5400" b="1" i="1" dirty="0" err="1" smtClean="0">
                <a:solidFill>
                  <a:srgbClr val="CC0099"/>
                </a:solidFill>
                <a:latin typeface="Bookman Old Style" pitchFamily="18" charset="0"/>
              </a:rPr>
              <a:t>це</a:t>
            </a:r>
            <a:r>
              <a:rPr lang="ru-RU" altLang="ru-RU" sz="5400" b="1" i="1" dirty="0" smtClean="0">
                <a:solidFill>
                  <a:srgbClr val="CC0099"/>
                </a:solidFill>
                <a:latin typeface="Bookman Old Style" pitchFamily="18" charset="0"/>
              </a:rPr>
              <a:t> ключ, </a:t>
            </a:r>
            <a:r>
              <a:rPr lang="ru-RU" altLang="ru-RU" sz="5400" b="1" i="1" dirty="0" err="1" smtClean="0">
                <a:solidFill>
                  <a:srgbClr val="CC0099"/>
                </a:solidFill>
                <a:latin typeface="Bookman Old Style" pitchFamily="18" charset="0"/>
              </a:rPr>
              <a:t>яким</a:t>
            </a:r>
            <a:r>
              <a:rPr lang="ru-RU" altLang="ru-RU" sz="5400" b="1" i="1" dirty="0" smtClean="0">
                <a:solidFill>
                  <a:srgbClr val="CC0099"/>
                </a:solidFill>
                <a:latin typeface="Bookman Old Style" pitchFamily="18" charset="0"/>
              </a:rPr>
              <a:t/>
            </a:r>
            <a:br>
              <a:rPr lang="ru-RU" altLang="ru-RU" sz="5400" b="1" i="1" dirty="0" smtClean="0">
                <a:solidFill>
                  <a:srgbClr val="CC0099"/>
                </a:solidFill>
                <a:latin typeface="Bookman Old Style" pitchFamily="18" charset="0"/>
              </a:rPr>
            </a:br>
            <a:r>
              <a:rPr lang="ru-RU" altLang="ru-RU" sz="5400" b="1" i="1" dirty="0" err="1" smtClean="0">
                <a:solidFill>
                  <a:srgbClr val="CC0099"/>
                </a:solidFill>
                <a:latin typeface="Bookman Old Style" pitchFamily="18" charset="0"/>
              </a:rPr>
              <a:t>Шекспір</a:t>
            </a:r>
            <a:r>
              <a:rPr lang="ru-RU" altLang="ru-RU" sz="5400" b="1" i="1" dirty="0" smtClean="0">
                <a:solidFill>
                  <a:srgbClr val="CC0099"/>
                </a:solidFill>
                <a:latin typeface="Bookman Old Style" pitchFamily="18" charset="0"/>
              </a:rPr>
              <a:t> </a:t>
            </a:r>
            <a:r>
              <a:rPr lang="ru-RU" altLang="ru-RU" sz="5400" b="1" i="1" dirty="0" err="1" smtClean="0">
                <a:solidFill>
                  <a:srgbClr val="CC0099"/>
                </a:solidFill>
                <a:latin typeface="Bookman Old Style" pitchFamily="18" charset="0"/>
              </a:rPr>
              <a:t>відмикає</a:t>
            </a:r>
            <a:r>
              <a:rPr lang="ru-RU" altLang="ru-RU" sz="5400" b="1" i="1" dirty="0" smtClean="0">
                <a:solidFill>
                  <a:srgbClr val="CC0099"/>
                </a:solidFill>
                <a:latin typeface="Bookman Old Style" pitchFamily="18" charset="0"/>
              </a:rPr>
              <a:t> </a:t>
            </a:r>
            <a:r>
              <a:rPr lang="ru-RU" altLang="ru-RU" sz="5400" b="1" i="1" dirty="0" err="1" smtClean="0">
                <a:solidFill>
                  <a:srgbClr val="CC0099"/>
                </a:solidFill>
                <a:latin typeface="Bookman Old Style" pitchFamily="18" charset="0"/>
              </a:rPr>
              <a:t>своє</a:t>
            </a:r>
            <a:r>
              <a:rPr lang="ru-RU" altLang="ru-RU" sz="5400" b="1" i="1" dirty="0" smtClean="0">
                <a:solidFill>
                  <a:srgbClr val="CC0099"/>
                </a:solidFill>
                <a:latin typeface="Bookman Old Style" pitchFamily="18" charset="0"/>
              </a:rPr>
              <a:t> </a:t>
            </a:r>
            <a:r>
              <a:rPr lang="ru-RU" altLang="ru-RU" sz="5400" b="1" i="1" dirty="0" err="1" smtClean="0">
                <a:solidFill>
                  <a:srgbClr val="CC0099"/>
                </a:solidFill>
                <a:latin typeface="Bookman Old Style" pitchFamily="18" charset="0"/>
              </a:rPr>
              <a:t>серце</a:t>
            </a:r>
            <a:r>
              <a:rPr lang="ru-RU" altLang="ru-RU" sz="5400" b="1" i="1" dirty="0" smtClean="0">
                <a:solidFill>
                  <a:srgbClr val="CC0099"/>
                </a:solidFill>
                <a:latin typeface="Bookman Old Style" pitchFamily="18" charset="0"/>
              </a:rPr>
              <a:t>.</a:t>
            </a:r>
            <a:br>
              <a:rPr lang="ru-RU" altLang="ru-RU" sz="5400" b="1" i="1" dirty="0" smtClean="0">
                <a:solidFill>
                  <a:srgbClr val="CC0099"/>
                </a:solidFill>
                <a:latin typeface="Bookman Old Style" pitchFamily="18" charset="0"/>
              </a:rPr>
            </a:br>
            <a:r>
              <a:rPr lang="ru-RU" altLang="ru-RU" sz="5400" b="1" dirty="0" smtClean="0">
                <a:solidFill>
                  <a:srgbClr val="CC0099"/>
                </a:solidFill>
                <a:latin typeface="Bookman Old Style" pitchFamily="18" charset="0"/>
              </a:rPr>
              <a:t>В. Вордсворт</a:t>
            </a:r>
            <a:r>
              <a:rPr lang="ru-RU" altLang="ru-RU" sz="5400" dirty="0" smtClean="0">
                <a:solidFill>
                  <a:srgbClr val="CC0099"/>
                </a:solidFill>
              </a:rPr>
              <a:t/>
            </a:r>
            <a:br>
              <a:rPr lang="ru-RU" altLang="ru-RU" sz="5400" dirty="0" smtClean="0">
                <a:solidFill>
                  <a:srgbClr val="CC0099"/>
                </a:solidFill>
              </a:rPr>
            </a:br>
            <a:endParaRPr lang="ru-RU" sz="5400" dirty="0">
              <a:solidFill>
                <a:srgbClr val="CC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005407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24744"/>
            <a:ext cx="864096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i="1" dirty="0">
                <a:solidFill>
                  <a:srgbClr val="C00000"/>
                </a:solidFill>
              </a:rPr>
              <a:t>Тема:</a:t>
            </a:r>
            <a:r>
              <a:rPr lang="ru-RU" sz="6600" dirty="0">
                <a:solidFill>
                  <a:srgbClr val="C00000"/>
                </a:solidFill>
              </a:rPr>
              <a:t> </a:t>
            </a:r>
            <a:endParaRPr lang="ru-RU" sz="6600" dirty="0" smtClean="0">
              <a:solidFill>
                <a:srgbClr val="C00000"/>
              </a:solidFill>
            </a:endParaRPr>
          </a:p>
          <a:p>
            <a:r>
              <a:rPr lang="ru-RU" sz="8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В</a:t>
            </a:r>
            <a:r>
              <a:rPr lang="uk-UA" sz="88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і</a:t>
            </a:r>
            <a:r>
              <a:rPr lang="ru-RU" sz="8800" b="1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чна</a:t>
            </a:r>
            <a:r>
              <a:rPr lang="ru-RU" sz="88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 </a:t>
            </a:r>
            <a:r>
              <a:rPr lang="ru-RU" sz="8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та</a:t>
            </a:r>
            <a:r>
              <a:rPr lang="uk-UA" sz="8800" b="1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їна</a:t>
            </a:r>
            <a:r>
              <a:rPr lang="uk-UA" sz="88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 </a:t>
            </a:r>
            <a:r>
              <a:rPr lang="uk-UA" sz="8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сонета</a:t>
            </a:r>
            <a:r>
              <a:rPr lang="uk-UA" sz="88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. </a:t>
            </a:r>
            <a:endParaRPr lang="ru-RU" sz="88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868466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60649"/>
            <a:ext cx="89644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C00000"/>
                </a:solidFill>
              </a:rPr>
              <a:t>Мета: </a:t>
            </a:r>
            <a:endParaRPr lang="ru-RU" sz="2800" b="1" i="1" dirty="0" smtClean="0">
              <a:solidFill>
                <a:srgbClr val="C00000"/>
              </a:solidFill>
            </a:endParaRPr>
          </a:p>
          <a:p>
            <a:r>
              <a:rPr lang="ru-RU" sz="2800" b="1" i="1" dirty="0" err="1" smtClean="0">
                <a:solidFill>
                  <a:srgbClr val="C00000"/>
                </a:solidFill>
              </a:rPr>
              <a:t>навчальна</a:t>
            </a:r>
            <a:r>
              <a:rPr lang="ru-RU" sz="2800" b="1" i="1" dirty="0">
                <a:solidFill>
                  <a:srgbClr val="C00000"/>
                </a:solidFill>
              </a:rPr>
              <a:t>:</a:t>
            </a:r>
            <a:r>
              <a:rPr lang="uk-UA" sz="2800" b="1" i="1" dirty="0">
                <a:solidFill>
                  <a:srgbClr val="C00000"/>
                </a:solidFill>
              </a:rPr>
              <a:t>    </a:t>
            </a:r>
            <a:r>
              <a:rPr lang="ru-RU" sz="2800" b="1" dirty="0" err="1">
                <a:solidFill>
                  <a:srgbClr val="002060"/>
                </a:solidFill>
              </a:rPr>
              <a:t>поглибити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знання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учнів</a:t>
            </a:r>
            <a:r>
              <a:rPr lang="ru-RU" sz="2800" b="1" dirty="0">
                <a:solidFill>
                  <a:srgbClr val="002060"/>
                </a:solidFill>
              </a:rPr>
              <a:t> про сонет</a:t>
            </a:r>
            <a:r>
              <a:rPr lang="ru-RU" sz="2800" b="1" dirty="0" smtClean="0">
                <a:solidFill>
                  <a:srgbClr val="002060"/>
                </a:solidFill>
              </a:rPr>
              <a:t>; </a:t>
            </a:r>
            <a:r>
              <a:rPr 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</a:rPr>
              <a:t>розвивальна</a:t>
            </a:r>
            <a:r>
              <a:rPr lang="ru-RU" sz="2800" b="1" i="1" dirty="0">
                <a:solidFill>
                  <a:srgbClr val="C00000"/>
                </a:solidFill>
              </a:rPr>
              <a:t>:</a:t>
            </a:r>
            <a:r>
              <a:rPr lang="ru-RU" sz="2800" b="1" i="1" dirty="0">
                <a:solidFill>
                  <a:srgbClr val="002060"/>
                </a:solidFill>
              </a:rPr>
              <a:t> </a:t>
            </a:r>
            <a:r>
              <a:rPr lang="uk-UA" sz="2800" b="1" dirty="0">
                <a:solidFill>
                  <a:srgbClr val="002060"/>
                </a:solidFill>
              </a:rPr>
              <a:t>розвивати мовленнєву компетенцію учнів; </a:t>
            </a:r>
            <a:r>
              <a:rPr lang="ru-RU" sz="2800" b="1" dirty="0" err="1" smtClean="0">
                <a:solidFill>
                  <a:srgbClr val="002060"/>
                </a:solidFill>
              </a:rPr>
              <a:t>розвивати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uk-UA" sz="2800" b="1" dirty="0">
                <a:solidFill>
                  <a:srgbClr val="002060"/>
                </a:solidFill>
              </a:rPr>
              <a:t>критичне та </a:t>
            </a:r>
            <a:r>
              <a:rPr lang="ru-RU" sz="2800" b="1" dirty="0" err="1">
                <a:solidFill>
                  <a:srgbClr val="002060"/>
                </a:solidFill>
              </a:rPr>
              <a:t>образне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мислення</a:t>
            </a:r>
            <a:r>
              <a:rPr lang="ru-RU" sz="2800" b="1" dirty="0">
                <a:solidFill>
                  <a:srgbClr val="002060"/>
                </a:solidFill>
              </a:rPr>
              <a:t>, </a:t>
            </a:r>
            <a:r>
              <a:rPr lang="ru-RU" sz="2800" b="1" dirty="0" err="1">
                <a:solidFill>
                  <a:srgbClr val="002060"/>
                </a:solidFill>
              </a:rPr>
              <a:t>творчі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здібності</a:t>
            </a:r>
            <a:r>
              <a:rPr lang="ru-RU" sz="2800" b="1" dirty="0">
                <a:solidFill>
                  <a:srgbClr val="002060"/>
                </a:solidFill>
              </a:rPr>
              <a:t>;</a:t>
            </a:r>
            <a:r>
              <a:rPr lang="uk-UA" sz="2800" b="1" dirty="0">
                <a:solidFill>
                  <a:srgbClr val="002060"/>
                </a:solidFill>
              </a:rPr>
              <a:t> у</a:t>
            </a:r>
            <a:r>
              <a:rPr lang="ru-RU" sz="2800" b="1" dirty="0" err="1">
                <a:solidFill>
                  <a:srgbClr val="002060"/>
                </a:solidFill>
              </a:rPr>
              <a:t>досконалювати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навики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виразного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читання</a:t>
            </a:r>
            <a:r>
              <a:rPr lang="ru-RU" sz="2800" b="1" dirty="0">
                <a:solidFill>
                  <a:srgbClr val="002060"/>
                </a:solidFill>
              </a:rPr>
              <a:t>; </a:t>
            </a:r>
            <a:r>
              <a:rPr lang="ru-RU" sz="2800" b="1" dirty="0" err="1">
                <a:solidFill>
                  <a:srgbClr val="002060"/>
                </a:solidFill>
              </a:rPr>
              <a:t>розвивати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навички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аналізу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сонетів</a:t>
            </a:r>
            <a:r>
              <a:rPr lang="uk-UA" sz="2800" b="1" dirty="0" smtClean="0">
                <a:solidFill>
                  <a:srgbClr val="002060"/>
                </a:solidFill>
              </a:rPr>
              <a:t>, </a:t>
            </a:r>
            <a:r>
              <a:rPr lang="uk-UA" sz="2800" b="1" dirty="0">
                <a:solidFill>
                  <a:srgbClr val="002060"/>
                </a:solidFill>
              </a:rPr>
              <a:t>здійснювати міжпредметні зв’язки; навчити учнів  декламувати  англійську поезію</a:t>
            </a:r>
            <a:endParaRPr lang="ru-RU" sz="2800" b="1" dirty="0">
              <a:solidFill>
                <a:srgbClr val="002060"/>
              </a:solidFill>
            </a:endParaRPr>
          </a:p>
          <a:p>
            <a:r>
              <a:rPr lang="ru-RU" sz="2800" b="1" i="1" dirty="0" err="1" smtClean="0">
                <a:solidFill>
                  <a:srgbClr val="C00000"/>
                </a:solidFill>
              </a:rPr>
              <a:t>виховна</a:t>
            </a:r>
            <a:r>
              <a:rPr lang="ru-RU" sz="2800" b="1" i="1" dirty="0">
                <a:solidFill>
                  <a:srgbClr val="002060"/>
                </a:solidFill>
              </a:rPr>
              <a:t>: </a:t>
            </a:r>
            <a:r>
              <a:rPr lang="uk-UA" sz="2800" b="1" dirty="0">
                <a:solidFill>
                  <a:srgbClr val="002060"/>
                </a:solidFill>
              </a:rPr>
              <a:t>виховувати любов до поезії,</a:t>
            </a:r>
            <a:r>
              <a:rPr lang="uk-UA" sz="2800" b="1" i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благородні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почуття</a:t>
            </a:r>
            <a:r>
              <a:rPr lang="ru-RU" sz="2800" b="1" dirty="0">
                <a:solidFill>
                  <a:srgbClr val="002060"/>
                </a:solidFill>
              </a:rPr>
              <a:t>, </a:t>
            </a:r>
            <a:r>
              <a:rPr lang="ru-RU" sz="2800" b="1" dirty="0" err="1">
                <a:solidFill>
                  <a:srgbClr val="002060"/>
                </a:solidFill>
              </a:rPr>
              <a:t>шанобливе</a:t>
            </a:r>
            <a:r>
              <a:rPr lang="uk-UA" sz="2800" b="1" dirty="0">
                <a:solidFill>
                  <a:srgbClr val="002060"/>
                </a:solidFill>
              </a:rPr>
              <a:t>  </a:t>
            </a:r>
            <a:r>
              <a:rPr lang="ru-RU" sz="2800" b="1" dirty="0" err="1">
                <a:solidFill>
                  <a:srgbClr val="002060"/>
                </a:solidFill>
              </a:rPr>
              <a:t>ставлення</a:t>
            </a:r>
            <a:r>
              <a:rPr lang="ru-RU" sz="2800" b="1" dirty="0">
                <a:solidFill>
                  <a:srgbClr val="002060"/>
                </a:solidFill>
              </a:rPr>
              <a:t>  до </a:t>
            </a:r>
            <a:r>
              <a:rPr lang="ru-RU" sz="2800" b="1" dirty="0" err="1">
                <a:solidFill>
                  <a:srgbClr val="002060"/>
                </a:solidFill>
              </a:rPr>
              <a:t>почуттів</a:t>
            </a:r>
            <a:r>
              <a:rPr lang="ru-RU" sz="2800" b="1" dirty="0">
                <a:solidFill>
                  <a:srgbClr val="002060"/>
                </a:solidFill>
              </a:rPr>
              <a:t>  </a:t>
            </a:r>
            <a:r>
              <a:rPr lang="uk-UA" sz="2800" b="1" dirty="0">
                <a:solidFill>
                  <a:srgbClr val="002060"/>
                </a:solidFill>
              </a:rPr>
              <a:t>інших  людей. ; виховувати інтерес до англійської літерат</a:t>
            </a:r>
            <a:r>
              <a:rPr lang="uk-UA" sz="2800" dirty="0">
                <a:solidFill>
                  <a:srgbClr val="002060"/>
                </a:solidFill>
              </a:rPr>
              <a:t>ури.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154725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-8483"/>
            <a:ext cx="889248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 smtClean="0">
                <a:solidFill>
                  <a:schemeClr val="accent5">
                    <a:lumMod val="75000"/>
                  </a:schemeClr>
                </a:solidFill>
              </a:rPr>
              <a:t>      </a:t>
            </a:r>
            <a:r>
              <a:rPr lang="uk-UA" sz="54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І </a:t>
            </a:r>
            <a:r>
              <a:rPr lang="ru-RU" sz="5400" b="1" dirty="0" err="1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група</a:t>
            </a:r>
            <a:r>
              <a:rPr lang="ru-RU" sz="54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 </a:t>
            </a:r>
            <a:r>
              <a:rPr lang="ru-RU" sz="5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– </a:t>
            </a:r>
            <a:r>
              <a:rPr lang="ru-RU" sz="54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теоретики</a:t>
            </a:r>
          </a:p>
          <a:p>
            <a:r>
              <a:rPr lang="ru-RU" sz="5400" b="1" dirty="0" smtClean="0">
                <a:latin typeface="Comic Sans MS" panose="030F0702030302020204" pitchFamily="66" charset="0"/>
              </a:rPr>
              <a:t> </a:t>
            </a:r>
            <a:r>
              <a:rPr lang="uk-UA" sz="5400" b="1" dirty="0">
                <a:solidFill>
                  <a:srgbClr val="CC0099"/>
                </a:solidFill>
                <a:latin typeface="Comic Sans MS" panose="030F0702030302020204" pitchFamily="66" charset="0"/>
              </a:rPr>
              <a:t>«Історія світового сонета» </a:t>
            </a:r>
            <a:endParaRPr lang="ru-RU" sz="5400" b="1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marL="685800" lvl="0" indent="-685800">
              <a:buFont typeface="Wingdings" panose="05000000000000000000" pitchFamily="2" charset="2"/>
              <a:buChar char="ü"/>
            </a:pPr>
            <a:r>
              <a:rPr lang="uk-UA" sz="5400" b="1" dirty="0">
                <a:solidFill>
                  <a:srgbClr val="CC0099"/>
                </a:solidFill>
                <a:latin typeface="Comic Sans MS" panose="030F0702030302020204" pitchFamily="66" charset="0"/>
              </a:rPr>
              <a:t>Поняття про сонет</a:t>
            </a:r>
            <a:endParaRPr lang="ru-RU" sz="5400" b="1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marL="685800" lvl="0" indent="-685800">
              <a:buFont typeface="Wingdings" panose="05000000000000000000" pitchFamily="2" charset="2"/>
              <a:buChar char="ü"/>
            </a:pPr>
            <a:r>
              <a:rPr lang="uk-UA" sz="5400" b="1" dirty="0">
                <a:solidFill>
                  <a:srgbClr val="CC0099"/>
                </a:solidFill>
                <a:latin typeface="Comic Sans MS" panose="030F0702030302020204" pitchFamily="66" charset="0"/>
              </a:rPr>
              <a:t>Виникнення сонета</a:t>
            </a:r>
            <a:endParaRPr lang="ru-RU" sz="5400" b="1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marL="685800" lvl="0" indent="-685800">
              <a:buFont typeface="Wingdings" panose="05000000000000000000" pitchFamily="2" charset="2"/>
              <a:buChar char="ü"/>
            </a:pPr>
            <a:r>
              <a:rPr lang="uk-UA" sz="5400" b="1" dirty="0">
                <a:solidFill>
                  <a:srgbClr val="CC0099"/>
                </a:solidFill>
                <a:latin typeface="Comic Sans MS" panose="030F0702030302020204" pitchFamily="66" charset="0"/>
              </a:rPr>
              <a:t>Перші автори сонета</a:t>
            </a:r>
            <a:endParaRPr lang="ru-RU" sz="5400" b="1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marL="685800" lvl="0" indent="-685800">
              <a:buFont typeface="Wingdings" panose="05000000000000000000" pitchFamily="2" charset="2"/>
              <a:buChar char="ü"/>
            </a:pPr>
            <a:r>
              <a:rPr lang="uk-UA" sz="54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Франческо Петрарка </a:t>
            </a:r>
            <a:r>
              <a:rPr lang="uk-UA" sz="5400" b="1" dirty="0">
                <a:solidFill>
                  <a:srgbClr val="CC0099"/>
                </a:solidFill>
                <a:latin typeface="Comic Sans MS" panose="030F0702030302020204" pitchFamily="66" charset="0"/>
              </a:rPr>
              <a:t>– творець сонетів</a:t>
            </a:r>
            <a:endParaRPr lang="ru-RU" sz="5400" b="1" dirty="0">
              <a:solidFill>
                <a:srgbClr val="CC009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114269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750"/>
                            </p:stCondLst>
                            <p:childTnLst>
                              <p:par>
                                <p:cTn id="3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    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ІІ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група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– 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дослідники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uk-UA" sz="4800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–</a:t>
            </a:r>
          </a:p>
          <a:p>
            <a:endParaRPr lang="uk-UA" sz="44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uk-UA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uk-UA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Розвиток жанру сонета в </a:t>
            </a:r>
            <a:r>
              <a:rPr lang="uk-UA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</a:t>
            </a:r>
          </a:p>
          <a:p>
            <a:r>
              <a:rPr lang="uk-UA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uk-UA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європейській </a:t>
            </a:r>
            <a:r>
              <a:rPr lang="uk-UA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літературі</a:t>
            </a:r>
            <a:r>
              <a:rPr lang="uk-UA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»</a:t>
            </a:r>
            <a:endParaRPr lang="ru-RU" sz="4400" dirty="0">
              <a:solidFill>
                <a:srgbClr val="FF3300"/>
              </a:solidFill>
              <a:latin typeface="Comic Sans MS" panose="030F0702030302020204" pitchFamily="66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4400" dirty="0" smtClean="0">
                <a:solidFill>
                  <a:srgbClr val="FF3300"/>
                </a:solidFill>
                <a:latin typeface="Comic Sans MS" panose="030F0702030302020204" pitchFamily="66" charset="0"/>
              </a:rPr>
              <a:t>    Французький </a:t>
            </a:r>
            <a:r>
              <a:rPr lang="uk-UA" sz="4400" dirty="0">
                <a:solidFill>
                  <a:srgbClr val="FF3300"/>
                </a:solidFill>
                <a:latin typeface="Comic Sans MS" panose="030F0702030302020204" pitchFamily="66" charset="0"/>
              </a:rPr>
              <a:t>сонет</a:t>
            </a:r>
            <a:endParaRPr lang="ru-RU" sz="4400" dirty="0">
              <a:solidFill>
                <a:srgbClr val="FF3300"/>
              </a:solidFill>
              <a:latin typeface="Comic Sans MS" panose="030F0702030302020204" pitchFamily="66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4400" dirty="0" smtClean="0">
                <a:solidFill>
                  <a:srgbClr val="FF3300"/>
                </a:solidFill>
                <a:latin typeface="Comic Sans MS" panose="030F0702030302020204" pitchFamily="66" charset="0"/>
              </a:rPr>
              <a:t>    Англійський </a:t>
            </a:r>
            <a:r>
              <a:rPr lang="uk-UA" sz="4400" dirty="0">
                <a:solidFill>
                  <a:srgbClr val="FF3300"/>
                </a:solidFill>
                <a:latin typeface="Comic Sans MS" panose="030F0702030302020204" pitchFamily="66" charset="0"/>
              </a:rPr>
              <a:t>сонет</a:t>
            </a:r>
            <a:endParaRPr lang="ru-RU" sz="4400" dirty="0">
              <a:solidFill>
                <a:srgbClr val="FF3300"/>
              </a:solidFill>
              <a:latin typeface="Comic Sans MS" panose="030F0702030302020204" pitchFamily="66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4400" dirty="0" smtClean="0">
                <a:solidFill>
                  <a:srgbClr val="FF3300"/>
                </a:solidFill>
                <a:latin typeface="Comic Sans MS" panose="030F0702030302020204" pitchFamily="66" charset="0"/>
              </a:rPr>
              <a:t>    Німецький </a:t>
            </a:r>
            <a:r>
              <a:rPr lang="uk-UA" sz="4400" dirty="0">
                <a:solidFill>
                  <a:srgbClr val="FF3300"/>
                </a:solidFill>
                <a:latin typeface="Comic Sans MS" panose="030F0702030302020204" pitchFamily="66" charset="0"/>
              </a:rPr>
              <a:t>сонет</a:t>
            </a:r>
            <a:endParaRPr lang="ru-RU" sz="4400" dirty="0">
              <a:solidFill>
                <a:srgbClr val="FF3300"/>
              </a:solidFill>
              <a:latin typeface="Comic Sans MS" panose="030F0702030302020204" pitchFamily="66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4400" dirty="0" smtClean="0">
                <a:solidFill>
                  <a:srgbClr val="FF3300"/>
                </a:solidFill>
                <a:latin typeface="Comic Sans MS" panose="030F0702030302020204" pitchFamily="66" charset="0"/>
              </a:rPr>
              <a:t>    Російський </a:t>
            </a:r>
            <a:r>
              <a:rPr lang="uk-UA" sz="4400" dirty="0">
                <a:solidFill>
                  <a:srgbClr val="FF3300"/>
                </a:solidFill>
                <a:latin typeface="Comic Sans MS" panose="030F0702030302020204" pitchFamily="66" charset="0"/>
              </a:rPr>
              <a:t>сонет</a:t>
            </a:r>
            <a:endParaRPr lang="ru-RU" sz="4400" dirty="0">
              <a:solidFill>
                <a:srgbClr val="FF3300"/>
              </a:solidFill>
              <a:latin typeface="Comic Sans MS" panose="030F0702030302020204" pitchFamily="66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4400" dirty="0" smtClean="0">
                <a:solidFill>
                  <a:srgbClr val="FF3300"/>
                </a:solidFill>
                <a:latin typeface="Comic Sans MS" panose="030F0702030302020204" pitchFamily="66" charset="0"/>
              </a:rPr>
              <a:t>    Український </a:t>
            </a:r>
            <a:r>
              <a:rPr lang="uk-UA" sz="4400" dirty="0">
                <a:solidFill>
                  <a:srgbClr val="FF3300"/>
                </a:solidFill>
                <a:latin typeface="Comic Sans MS" panose="030F0702030302020204" pitchFamily="66" charset="0"/>
              </a:rPr>
              <a:t>сонет</a:t>
            </a:r>
            <a:endParaRPr lang="ru-RU" sz="4400" dirty="0">
              <a:solidFill>
                <a:srgbClr val="FF33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08544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002" y="116632"/>
            <a:ext cx="90364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ІІІ </a:t>
            </a:r>
            <a:r>
              <a:rPr lang="ru-RU" sz="5400" b="1" dirty="0" err="1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група</a:t>
            </a:r>
            <a:r>
              <a:rPr lang="ru-RU" sz="5400" b="1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 </a:t>
            </a:r>
            <a:r>
              <a:rPr lang="ru-RU" sz="5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– </a:t>
            </a:r>
            <a:r>
              <a:rPr lang="ru-RU" sz="5400" b="1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                      </a:t>
            </a:r>
          </a:p>
          <a:p>
            <a:r>
              <a:rPr lang="ru-RU" sz="5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5400" b="1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      </a:t>
            </a:r>
            <a:r>
              <a:rPr lang="ru-RU" sz="5400" b="1" dirty="0" err="1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літературознавці</a:t>
            </a:r>
            <a:r>
              <a:rPr lang="ru-RU" sz="5400" b="1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–</a:t>
            </a:r>
          </a:p>
          <a:p>
            <a:endParaRPr lang="ru-RU" sz="5400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685800" lvl="0" indent="-685800">
              <a:buFont typeface="Wingdings" panose="05000000000000000000" pitchFamily="2" charset="2"/>
              <a:buChar char="§"/>
            </a:pPr>
            <a:r>
              <a:rPr lang="uk-UA" sz="5400" b="1" dirty="0">
                <a:solidFill>
                  <a:srgbClr val="CC0066"/>
                </a:solidFill>
                <a:latin typeface="Comic Sans MS" panose="030F0702030302020204" pitchFamily="66" charset="0"/>
              </a:rPr>
              <a:t>Будова сонета</a:t>
            </a:r>
            <a:endParaRPr lang="ru-RU" sz="5400" b="1" dirty="0">
              <a:solidFill>
                <a:srgbClr val="CC0066"/>
              </a:solidFill>
              <a:latin typeface="Comic Sans MS" panose="030F0702030302020204" pitchFamily="66" charset="0"/>
            </a:endParaRPr>
          </a:p>
          <a:p>
            <a:pPr marL="685800" lvl="0" indent="-685800">
              <a:buFont typeface="Wingdings" panose="05000000000000000000" pitchFamily="2" charset="2"/>
              <a:buChar char="§"/>
            </a:pPr>
            <a:r>
              <a:rPr lang="uk-UA" sz="5400" b="1" dirty="0">
                <a:solidFill>
                  <a:srgbClr val="CC0066"/>
                </a:solidFill>
                <a:latin typeface="Comic Sans MS" panose="030F0702030302020204" pitchFamily="66" charset="0"/>
              </a:rPr>
              <a:t>Композиція</a:t>
            </a:r>
            <a:endParaRPr lang="ru-RU" sz="5400" b="1" dirty="0">
              <a:solidFill>
                <a:srgbClr val="CC0066"/>
              </a:solidFill>
              <a:latin typeface="Comic Sans MS" panose="030F0702030302020204" pitchFamily="66" charset="0"/>
            </a:endParaRPr>
          </a:p>
          <a:p>
            <a:pPr marL="685800" lvl="0" indent="-685800">
              <a:buFont typeface="Wingdings" panose="05000000000000000000" pitchFamily="2" charset="2"/>
              <a:buChar char="§"/>
            </a:pPr>
            <a:r>
              <a:rPr lang="uk-UA" sz="5400" b="1" dirty="0" err="1">
                <a:solidFill>
                  <a:srgbClr val="CC0066"/>
                </a:solidFill>
                <a:latin typeface="Comic Sans MS" panose="030F0702030302020204" pitchFamily="66" charset="0"/>
              </a:rPr>
              <a:t>Нікола</a:t>
            </a:r>
            <a:r>
              <a:rPr lang="uk-UA" sz="5400" b="1" dirty="0">
                <a:solidFill>
                  <a:srgbClr val="CC0066"/>
                </a:solidFill>
                <a:latin typeface="Comic Sans MS" panose="030F0702030302020204" pitchFamily="66" charset="0"/>
              </a:rPr>
              <a:t> Буало </a:t>
            </a:r>
            <a:r>
              <a:rPr lang="uk-UA" sz="5400" b="1" dirty="0" smtClean="0">
                <a:solidFill>
                  <a:srgbClr val="CC0066"/>
                </a:solidFill>
                <a:latin typeface="Comic Sans MS" panose="030F0702030302020204" pitchFamily="66" charset="0"/>
              </a:rPr>
              <a:t>про </a:t>
            </a:r>
            <a:r>
              <a:rPr lang="uk-UA" sz="5400" b="1" dirty="0">
                <a:solidFill>
                  <a:srgbClr val="CC0066"/>
                </a:solidFill>
                <a:latin typeface="Comic Sans MS" panose="030F0702030302020204" pitchFamily="66" charset="0"/>
              </a:rPr>
              <a:t>будову сонета</a:t>
            </a:r>
            <a:endParaRPr lang="ru-RU" sz="5400" b="1" dirty="0">
              <a:solidFill>
                <a:srgbClr val="CC0066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902594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"/>
            <a:ext cx="896448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solidFill>
                  <a:srgbClr val="FF0000"/>
                </a:solidFill>
              </a:rPr>
              <a:t>Словникова робота.</a:t>
            </a:r>
            <a:endParaRPr lang="ru-RU" sz="4000" dirty="0">
              <a:solidFill>
                <a:srgbClr val="FF0000"/>
              </a:solidFill>
            </a:endParaRPr>
          </a:p>
          <a:p>
            <a:r>
              <a:rPr lang="uk-UA" sz="4000" b="1" dirty="0">
                <a:solidFill>
                  <a:srgbClr val="CC0000"/>
                </a:solidFill>
                <a:latin typeface="Monotype Corsiva" panose="03010101010201010101" pitchFamily="66" charset="0"/>
              </a:rPr>
              <a:t>Англійський (шекспірівський) сонет</a:t>
            </a:r>
            <a:r>
              <a:rPr lang="uk-UA" sz="4000" dirty="0">
                <a:solidFill>
                  <a:srgbClr val="CC0000"/>
                </a:solidFill>
                <a:latin typeface="Monotype Corsiva" panose="03010101010201010101" pitchFamily="66" charset="0"/>
              </a:rPr>
              <a:t> -</a:t>
            </a:r>
            <a:r>
              <a:rPr lang="ru-RU" sz="4000" dirty="0">
                <a:solidFill>
                  <a:srgbClr val="CC0000"/>
                </a:solidFill>
                <a:latin typeface="Monotype Corsiva" panose="03010101010201010101" pitchFamily="66" charset="0"/>
              </a:rPr>
              <a:t> </a:t>
            </a:r>
            <a:r>
              <a:rPr lang="uk-UA" sz="4000" dirty="0">
                <a:solidFill>
                  <a:srgbClr val="CC0000"/>
                </a:solidFill>
                <a:latin typeface="Monotype Corsiva" panose="03010101010201010101" pitchFamily="66" charset="0"/>
              </a:rPr>
              <a:t>вірш з 14 рядків:3 чотиривіршів (катренів) та </a:t>
            </a:r>
            <a:endParaRPr lang="uk-UA" sz="4000" dirty="0" smtClean="0">
              <a:solidFill>
                <a:srgbClr val="CC0000"/>
              </a:solidFill>
              <a:latin typeface="Monotype Corsiva" panose="03010101010201010101" pitchFamily="66" charset="0"/>
            </a:endParaRPr>
          </a:p>
          <a:p>
            <a:r>
              <a:rPr lang="uk-UA" sz="4000" dirty="0" smtClean="0">
                <a:solidFill>
                  <a:srgbClr val="CC0000"/>
                </a:solidFill>
                <a:latin typeface="Monotype Corsiva" panose="03010101010201010101" pitchFamily="66" charset="0"/>
              </a:rPr>
              <a:t>1 </a:t>
            </a:r>
            <a:r>
              <a:rPr lang="uk-UA" sz="4000" dirty="0">
                <a:solidFill>
                  <a:srgbClr val="CC0000"/>
                </a:solidFill>
                <a:latin typeface="Monotype Corsiva" panose="03010101010201010101" pitchFamily="66" charset="0"/>
              </a:rPr>
              <a:t>двовірша </a:t>
            </a:r>
            <a:endParaRPr lang="ru-RU" sz="4000" dirty="0">
              <a:solidFill>
                <a:srgbClr val="CC0000"/>
              </a:solidFill>
              <a:latin typeface="Monotype Corsiva" panose="03010101010201010101" pitchFamily="66" charset="0"/>
            </a:endParaRPr>
          </a:p>
          <a:p>
            <a:r>
              <a:rPr lang="uk-UA" sz="4000" dirty="0">
                <a:solidFill>
                  <a:srgbClr val="0000FF"/>
                </a:solidFill>
                <a:latin typeface="Comic Sans MS" panose="030F0702030302020204" pitchFamily="66" charset="0"/>
              </a:rPr>
              <a:t>1-ий катрен викладав основну тему сонета, </a:t>
            </a:r>
            <a:endParaRPr lang="ru-RU" sz="40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r>
              <a:rPr lang="uk-UA" sz="4000" dirty="0">
                <a:solidFill>
                  <a:srgbClr val="0000FF"/>
                </a:solidFill>
                <a:latin typeface="Comic Sans MS" panose="030F0702030302020204" pitchFamily="66" charset="0"/>
              </a:rPr>
              <a:t>2-гий давав певний розвиток цій темі,</a:t>
            </a:r>
            <a:endParaRPr lang="ru-RU" sz="40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r>
              <a:rPr lang="uk-UA" sz="4000" dirty="0">
                <a:solidFill>
                  <a:srgbClr val="0000FF"/>
                </a:solidFill>
                <a:latin typeface="Comic Sans MS" panose="030F0702030302020204" pitchFamily="66" charset="0"/>
              </a:rPr>
              <a:t>3-ій наближав розв'язку. </a:t>
            </a:r>
            <a:endParaRPr lang="ru-RU" sz="40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r>
              <a:rPr lang="uk-UA" sz="4000" dirty="0">
                <a:solidFill>
                  <a:srgbClr val="0000FF"/>
                </a:solidFill>
                <a:latin typeface="Comic Sans MS" panose="030F0702030302020204" pitchFamily="66" charset="0"/>
              </a:rPr>
              <a:t>2 </a:t>
            </a:r>
            <a:r>
              <a:rPr lang="uk-UA" sz="4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   останні </a:t>
            </a:r>
            <a:r>
              <a:rPr lang="uk-UA" sz="4000" dirty="0">
                <a:solidFill>
                  <a:srgbClr val="0000FF"/>
                </a:solidFill>
                <a:latin typeface="Comic Sans MS" panose="030F0702030302020204" pitchFamily="66" charset="0"/>
              </a:rPr>
              <a:t>рядки сонета завершували твір висновком.</a:t>
            </a:r>
            <a:endParaRPr lang="ru-RU" sz="40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817762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0"/>
            <a:ext cx="903649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Сонет №2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   Когда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твое чело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избороздят                    а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   Глубокими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следами сорок зим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,                б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3   Кто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будет помнить царственный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наряд,       а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57200" indent="-457200">
              <a:buAutoNum type="arabicPlain" startAt="4"/>
            </a:pP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Гнушаясь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жалким рубищем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твоим?         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б</a:t>
            </a:r>
          </a:p>
          <a:p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5   И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на вопрос: «Где прячутся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сейчас           а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6   Остатки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красоты веселых лет?»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—            б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7   Что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скажешь ты? На дне угасших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глаз?      а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8   Но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злой насмешкой будет твой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ответ.        б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ru-RU" sz="24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9   Достойней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прозвучали бы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слова:              а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10  «Вы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посмотрите на моих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детей.              б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11  Моя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былая свежесть в них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жива,              а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12  В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них оправданье старости моей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».            б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ru-RU" sz="24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13  Пускай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с годами стынущая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кровь              а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14  В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наследнике твоем пылает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вновь!             а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474538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260648"/>
            <a:ext cx="9144000" cy="6048712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ru-RU" sz="5400" b="1" dirty="0">
                <a:solidFill>
                  <a:srgbClr val="FF0000"/>
                </a:solidFill>
              </a:rPr>
              <a:t>1) </a:t>
            </a:r>
            <a:r>
              <a:rPr lang="ru-RU" sz="5400" b="1" dirty="0" err="1">
                <a:solidFill>
                  <a:srgbClr val="FF0000"/>
                </a:solidFill>
              </a:rPr>
              <a:t>Сонети</a:t>
            </a:r>
            <a:r>
              <a:rPr lang="ru-RU" sz="5400" b="1" dirty="0">
                <a:solidFill>
                  <a:srgbClr val="FF0000"/>
                </a:solidFill>
              </a:rPr>
              <a:t> </a:t>
            </a:r>
            <a:r>
              <a:rPr lang="ru-RU" sz="5400" b="1" dirty="0" smtClean="0">
                <a:solidFill>
                  <a:srgbClr val="FF0000"/>
                </a:solidFill>
              </a:rPr>
              <a:t>   1–126 </a:t>
            </a:r>
            <a:r>
              <a:rPr lang="ru-RU" sz="5400" b="1" dirty="0">
                <a:solidFill>
                  <a:srgbClr val="FF0000"/>
                </a:solidFill>
              </a:rPr>
              <a:t>— </a:t>
            </a:r>
            <a:r>
              <a:rPr lang="ru-RU" sz="5400" b="1" dirty="0" smtClean="0">
                <a:solidFill>
                  <a:srgbClr val="FF0000"/>
                </a:solidFill>
              </a:rPr>
              <a:t>     </a:t>
            </a:r>
            <a:r>
              <a:rPr lang="ru-RU" sz="5400" b="1" dirty="0" err="1" smtClean="0">
                <a:solidFill>
                  <a:srgbClr val="FF0000"/>
                </a:solidFill>
              </a:rPr>
              <a:t>присвячені</a:t>
            </a:r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r>
              <a:rPr lang="ru-RU" sz="5400" b="1" dirty="0">
                <a:solidFill>
                  <a:srgbClr val="FF0000"/>
                </a:solidFill>
              </a:rPr>
              <a:t>юному </a:t>
            </a:r>
            <a:r>
              <a:rPr lang="ru-RU" sz="5400" b="1" dirty="0" err="1">
                <a:solidFill>
                  <a:srgbClr val="FF0000"/>
                </a:solidFill>
              </a:rPr>
              <a:t>другові</a:t>
            </a:r>
            <a:r>
              <a:rPr lang="ru-RU" sz="5400" b="1" dirty="0">
                <a:solidFill>
                  <a:srgbClr val="FF0000"/>
                </a:solidFill>
              </a:rPr>
              <a:t>;</a:t>
            </a:r>
          </a:p>
          <a:p>
            <a:pPr marL="137160" indent="0">
              <a:buNone/>
            </a:pPr>
            <a:r>
              <a:rPr lang="ru-RU" sz="5400" b="1" dirty="0">
                <a:solidFill>
                  <a:srgbClr val="FF0000"/>
                </a:solidFill>
              </a:rPr>
              <a:t>2) </a:t>
            </a:r>
            <a:r>
              <a:rPr lang="ru-RU" sz="5400" b="1" dirty="0" err="1">
                <a:solidFill>
                  <a:srgbClr val="FF0000"/>
                </a:solidFill>
              </a:rPr>
              <a:t>сонети</a:t>
            </a:r>
            <a:r>
              <a:rPr lang="ru-RU" sz="5400" b="1" dirty="0">
                <a:solidFill>
                  <a:srgbClr val="FF0000"/>
                </a:solidFill>
              </a:rPr>
              <a:t> </a:t>
            </a:r>
            <a:r>
              <a:rPr lang="ru-RU" sz="5400" b="1" dirty="0" smtClean="0">
                <a:solidFill>
                  <a:srgbClr val="FF0000"/>
                </a:solidFill>
              </a:rPr>
              <a:t>   127–152 </a:t>
            </a:r>
            <a:r>
              <a:rPr lang="ru-RU" sz="5400" b="1" dirty="0">
                <a:solidFill>
                  <a:srgbClr val="FF0000"/>
                </a:solidFill>
              </a:rPr>
              <a:t>— </a:t>
            </a:r>
            <a:r>
              <a:rPr lang="ru-RU" sz="5400" b="1" dirty="0" err="1">
                <a:solidFill>
                  <a:srgbClr val="FF0000"/>
                </a:solidFill>
              </a:rPr>
              <a:t>присвячені</a:t>
            </a:r>
            <a:r>
              <a:rPr lang="ru-RU" sz="5400" b="1" dirty="0">
                <a:solidFill>
                  <a:srgbClr val="FF0000"/>
                </a:solidFill>
              </a:rPr>
              <a:t> </a:t>
            </a:r>
            <a:r>
              <a:rPr lang="ru-RU" sz="5400" b="1" dirty="0" err="1">
                <a:solidFill>
                  <a:srgbClr val="FF0000"/>
                </a:solidFill>
              </a:rPr>
              <a:t>смаглявій</a:t>
            </a:r>
            <a:r>
              <a:rPr lang="ru-RU" sz="5400" b="1" dirty="0">
                <a:solidFill>
                  <a:srgbClr val="FF0000"/>
                </a:solidFill>
              </a:rPr>
              <a:t> </a:t>
            </a:r>
            <a:r>
              <a:rPr lang="ru-RU" sz="5400" b="1" dirty="0" err="1">
                <a:solidFill>
                  <a:srgbClr val="FF0000"/>
                </a:solidFill>
              </a:rPr>
              <a:t>коханій</a:t>
            </a:r>
            <a:r>
              <a:rPr lang="ru-RU" sz="5400" b="1" dirty="0">
                <a:solidFill>
                  <a:srgbClr val="FF0000"/>
                </a:solidFill>
              </a:rPr>
              <a:t>;</a:t>
            </a:r>
          </a:p>
          <a:p>
            <a:pPr marL="137160" indent="0">
              <a:buNone/>
            </a:pPr>
            <a:r>
              <a:rPr lang="ru-RU" sz="5400" b="1" dirty="0">
                <a:solidFill>
                  <a:srgbClr val="FF0000"/>
                </a:solidFill>
              </a:rPr>
              <a:t>3) </a:t>
            </a:r>
            <a:r>
              <a:rPr lang="ru-RU" sz="5400" b="1" dirty="0" err="1">
                <a:solidFill>
                  <a:srgbClr val="FF0000"/>
                </a:solidFill>
              </a:rPr>
              <a:t>сонети</a:t>
            </a:r>
            <a:r>
              <a:rPr lang="ru-RU" sz="5400" b="1" dirty="0">
                <a:solidFill>
                  <a:srgbClr val="FF0000"/>
                </a:solidFill>
              </a:rPr>
              <a:t> </a:t>
            </a:r>
            <a:r>
              <a:rPr lang="ru-RU" sz="5400" b="1" dirty="0" smtClean="0">
                <a:solidFill>
                  <a:srgbClr val="FF0000"/>
                </a:solidFill>
              </a:rPr>
              <a:t>   153–154 </a:t>
            </a:r>
            <a:r>
              <a:rPr lang="ru-RU" sz="5400" b="1" dirty="0">
                <a:solidFill>
                  <a:srgbClr val="FF0000"/>
                </a:solidFill>
              </a:rPr>
              <a:t>— </a:t>
            </a:r>
            <a:r>
              <a:rPr lang="ru-RU" sz="5400" b="1" dirty="0" err="1">
                <a:solidFill>
                  <a:srgbClr val="FF0000"/>
                </a:solidFill>
              </a:rPr>
              <a:t>заключні</a:t>
            </a:r>
            <a:r>
              <a:rPr lang="ru-RU" sz="5400" b="1" dirty="0">
                <a:solidFill>
                  <a:srgbClr val="FF0000"/>
                </a:solidFill>
              </a:rPr>
              <a:t>, </a:t>
            </a:r>
            <a:r>
              <a:rPr lang="ru-RU" sz="5400" b="1" dirty="0" err="1">
                <a:solidFill>
                  <a:srgbClr val="FF0000"/>
                </a:solidFill>
              </a:rPr>
              <a:t>їх</a:t>
            </a:r>
            <a:r>
              <a:rPr lang="ru-RU" sz="5400" b="1" dirty="0">
                <a:solidFill>
                  <a:srgbClr val="FF0000"/>
                </a:solidFill>
              </a:rPr>
              <a:t> тема — </a:t>
            </a:r>
            <a:r>
              <a:rPr lang="ru-RU" sz="5400" b="1" dirty="0" err="1">
                <a:solidFill>
                  <a:srgbClr val="FF0000"/>
                </a:solidFill>
              </a:rPr>
              <a:t>радість</a:t>
            </a:r>
            <a:r>
              <a:rPr lang="ru-RU" sz="5400" b="1" dirty="0">
                <a:solidFill>
                  <a:srgbClr val="FF0000"/>
                </a:solidFill>
              </a:rPr>
              <a:t> </a:t>
            </a:r>
            <a:r>
              <a:rPr lang="ru-RU" sz="5400" b="1" dirty="0" err="1">
                <a:solidFill>
                  <a:srgbClr val="FF0000"/>
                </a:solidFill>
              </a:rPr>
              <a:t>життя</a:t>
            </a:r>
            <a:r>
              <a:rPr lang="ru-RU" sz="5400" b="1" dirty="0">
                <a:solidFill>
                  <a:srgbClr val="FF0000"/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8816734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16632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№ 66</a:t>
            </a:r>
            <a:endParaRPr lang="ru-RU" sz="2400" b="1" dirty="0">
              <a:solidFill>
                <a:srgbClr val="FF0000"/>
              </a:solidFill>
            </a:endParaRPr>
          </a:p>
          <a:p>
            <a:endParaRPr lang="uk-UA" sz="2400" b="1" dirty="0" smtClean="0">
              <a:solidFill>
                <a:srgbClr val="FF0000"/>
              </a:solidFill>
            </a:endParaRP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Tir’d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with all these, for restful death I cry,—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As, to behold desert a beggar born,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And needy nothing </a:t>
            </a:r>
            <a:r>
              <a:rPr lang="en-US" sz="2400" b="1" dirty="0" err="1">
                <a:solidFill>
                  <a:srgbClr val="FF0000"/>
                </a:solidFill>
              </a:rPr>
              <a:t>trimm’d</a:t>
            </a:r>
            <a:r>
              <a:rPr lang="en-US" sz="2400" b="1" dirty="0">
                <a:solidFill>
                  <a:srgbClr val="FF0000"/>
                </a:solidFill>
              </a:rPr>
              <a:t> in jollity,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And purest faith unhappily forsworn,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And gilded </a:t>
            </a:r>
            <a:r>
              <a:rPr lang="en-US" sz="2400" b="1" dirty="0" err="1">
                <a:solidFill>
                  <a:srgbClr val="FF0000"/>
                </a:solidFill>
              </a:rPr>
              <a:t>honour</a:t>
            </a:r>
            <a:r>
              <a:rPr lang="en-US" sz="2400" b="1" dirty="0">
                <a:solidFill>
                  <a:srgbClr val="FF0000"/>
                </a:solidFill>
              </a:rPr>
              <a:t> shamefully misplaced,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And maiden virtue rudely </a:t>
            </a:r>
            <a:r>
              <a:rPr lang="en-US" sz="2400" b="1" dirty="0" err="1">
                <a:solidFill>
                  <a:srgbClr val="FF0000"/>
                </a:solidFill>
              </a:rPr>
              <a:t>strumpeted</a:t>
            </a:r>
            <a:r>
              <a:rPr lang="en-US" sz="2400" b="1" dirty="0">
                <a:solidFill>
                  <a:srgbClr val="FF0000"/>
                </a:solidFill>
              </a:rPr>
              <a:t>,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And right perfection wrongfully disgraced,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And strength by limping sway disabled,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And art made tongue-tied by authority,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And folly (doctor-like) controlling skill,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And simple </a:t>
            </a:r>
            <a:r>
              <a:rPr lang="en-US" sz="2400" b="1" dirty="0" err="1">
                <a:solidFill>
                  <a:srgbClr val="FF0000"/>
                </a:solidFill>
              </a:rPr>
              <a:t>miscali’d</a:t>
            </a:r>
            <a:r>
              <a:rPr lang="en-US" sz="2400" b="1" dirty="0">
                <a:solidFill>
                  <a:srgbClr val="FF0000"/>
                </a:solidFill>
              </a:rPr>
              <a:t> simplicity,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And captive Good attending Captain Ill: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en-US" sz="2400" b="1" dirty="0" err="1">
                <a:solidFill>
                  <a:srgbClr val="FF0000"/>
                </a:solidFill>
              </a:rPr>
              <a:t>Tir’d</a:t>
            </a:r>
            <a:r>
              <a:rPr lang="en-US" sz="2400" b="1" dirty="0">
                <a:solidFill>
                  <a:srgbClr val="FF0000"/>
                </a:solidFill>
              </a:rPr>
              <a:t> with all these, from these would I be gone,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Save that, to die, I leave my love alone.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821533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0"/>
            <a:ext cx="756084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0070C0"/>
                </a:solidFill>
              </a:rPr>
              <a:t>Измучась</a:t>
            </a:r>
            <a:r>
              <a:rPr lang="ru-RU" sz="2800" b="1" dirty="0">
                <a:solidFill>
                  <a:srgbClr val="0070C0"/>
                </a:solidFill>
              </a:rPr>
              <a:t> всем, я умереть хочу.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Тоска смотреть, как мается бедняк,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И как шутя живется богачу,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И доверять, и попадать впросак,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И наблюдать, как наглость лезет в свет,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И честь девичья катится ко дну,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И знать, что ходу совершенствам нет,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И видеть мощь у немощи в плену,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И вспоминать, что мысли замкнут рот,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И разум сносит глупости хулу,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И прямодушье простотой слывет,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И доброта прислуживает злу.</a:t>
            </a:r>
          </a:p>
          <a:p>
            <a:r>
              <a:rPr lang="ru-RU" sz="2800" b="1" dirty="0" err="1">
                <a:solidFill>
                  <a:srgbClr val="0070C0"/>
                </a:solidFill>
              </a:rPr>
              <a:t>Измучась</a:t>
            </a:r>
            <a:r>
              <a:rPr lang="ru-RU" sz="2800" b="1" dirty="0">
                <a:solidFill>
                  <a:srgbClr val="0070C0"/>
                </a:solidFill>
              </a:rPr>
              <a:t> всем, не стал бы жить и дня,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Да другу трудно будет без меня.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(Переклад Бориса Пастернака)</a:t>
            </a:r>
          </a:p>
        </p:txBody>
      </p:sp>
    </p:spTree>
    <p:extLst>
      <p:ext uri="{BB962C8B-B14F-4D97-AF65-F5344CB8AC3E}">
        <p14:creationId xmlns:p14="http://schemas.microsoft.com/office/powerpoint/2010/main" val="593917348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0"/>
            <a:ext cx="8136904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Comic Sans MS" panose="030F0702030302020204" pitchFamily="66" charset="0"/>
              </a:rPr>
              <a:t>Не раз я кличу смерть, </a:t>
            </a:r>
            <a:r>
              <a:rPr lang="ru-RU" sz="2800" dirty="0" err="1">
                <a:latin typeface="Comic Sans MS" panose="030F0702030302020204" pitchFamily="66" charset="0"/>
              </a:rPr>
              <a:t>бо</a:t>
            </a:r>
            <a:r>
              <a:rPr lang="ru-RU" sz="2800" dirty="0">
                <a:latin typeface="Comic Sans MS" panose="030F0702030302020204" pitchFamily="66" charset="0"/>
              </a:rPr>
              <a:t> нужно </a:t>
            </a:r>
            <a:r>
              <a:rPr lang="ru-RU" sz="2800" dirty="0" err="1">
                <a:latin typeface="Comic Sans MS" panose="030F0702030302020204" pitchFamily="66" charset="0"/>
              </a:rPr>
              <a:t>бачить</a:t>
            </a:r>
            <a:r>
              <a:rPr lang="ru-RU" sz="2800" dirty="0">
                <a:latin typeface="Comic Sans MS" panose="030F0702030302020204" pitchFamily="66" charset="0"/>
              </a:rPr>
              <a:t> в </a:t>
            </a:r>
            <a:r>
              <a:rPr lang="ru-RU" sz="2800" dirty="0" err="1">
                <a:latin typeface="Comic Sans MS" panose="030F0702030302020204" pitchFamily="66" charset="0"/>
              </a:rPr>
              <a:t>світі</a:t>
            </a:r>
            <a:r>
              <a:rPr lang="ru-RU" sz="2800" dirty="0">
                <a:latin typeface="Comic Sans MS" panose="030F0702030302020204" pitchFamily="66" charset="0"/>
              </a:rPr>
              <a:t>,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Як ходить </a:t>
            </a:r>
            <a:r>
              <a:rPr lang="ru-RU" sz="2800" dirty="0" err="1">
                <a:latin typeface="Comic Sans MS" panose="030F0702030302020204" pitchFamily="66" charset="0"/>
              </a:rPr>
              <a:t>працівник</a:t>
            </a:r>
            <a:r>
              <a:rPr lang="ru-RU" sz="2800" dirty="0">
                <a:latin typeface="Comic Sans MS" panose="030F0702030302020204" pitchFamily="66" charset="0"/>
              </a:rPr>
              <a:t> в </a:t>
            </a:r>
            <a:r>
              <a:rPr lang="ru-RU" sz="2800" dirty="0" err="1">
                <a:latin typeface="Comic Sans MS" panose="030F0702030302020204" pitchFamily="66" charset="0"/>
              </a:rPr>
              <a:t>жебрацькому</a:t>
            </a:r>
            <a:r>
              <a:rPr lang="ru-RU" sz="2800" dirty="0">
                <a:latin typeface="Comic Sans MS" panose="030F0702030302020204" pitchFamily="66" charset="0"/>
              </a:rPr>
              <a:t> </a:t>
            </a:r>
            <a:r>
              <a:rPr lang="ru-RU" sz="2800" dirty="0" err="1">
                <a:latin typeface="Comic Sans MS" panose="030F0702030302020204" pitchFamily="66" charset="0"/>
              </a:rPr>
              <a:t>лахмітті</a:t>
            </a:r>
            <a:r>
              <a:rPr lang="ru-RU" sz="2800" dirty="0">
                <a:latin typeface="Comic Sans MS" panose="030F0702030302020204" pitchFamily="66" charset="0"/>
              </a:rPr>
              <a:t>,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А </a:t>
            </a:r>
            <a:r>
              <a:rPr lang="ru-RU" sz="2800" dirty="0" err="1">
                <a:latin typeface="Comic Sans MS" panose="030F0702030302020204" pitchFamily="66" charset="0"/>
              </a:rPr>
              <a:t>капосне</a:t>
            </a:r>
            <a:r>
              <a:rPr lang="ru-RU" sz="2800" dirty="0">
                <a:latin typeface="Comic Sans MS" panose="030F0702030302020204" pitchFamily="66" charset="0"/>
              </a:rPr>
              <a:t> </a:t>
            </a:r>
            <a:r>
              <a:rPr lang="ru-RU" sz="2800" dirty="0" err="1">
                <a:latin typeface="Comic Sans MS" panose="030F0702030302020204" pitchFamily="66" charset="0"/>
              </a:rPr>
              <a:t>ніщо</a:t>
            </a:r>
            <a:r>
              <a:rPr lang="ru-RU" sz="2800" dirty="0">
                <a:latin typeface="Comic Sans MS" panose="030F0702030302020204" pitchFamily="66" charset="0"/>
              </a:rPr>
              <a:t> </a:t>
            </a:r>
            <a:r>
              <a:rPr lang="ru-RU" sz="2800" dirty="0" err="1">
                <a:latin typeface="Comic Sans MS" panose="030F0702030302020204" pitchFamily="66" charset="0"/>
              </a:rPr>
              <a:t>блищить</a:t>
            </a:r>
            <a:r>
              <a:rPr lang="ru-RU" sz="2800" dirty="0">
                <a:latin typeface="Comic Sans MS" panose="030F0702030302020204" pitchFamily="66" charset="0"/>
              </a:rPr>
              <a:t> у </a:t>
            </a:r>
            <a:r>
              <a:rPr lang="ru-RU" sz="2800" dirty="0" err="1">
                <a:latin typeface="Comic Sans MS" panose="030F0702030302020204" pitchFamily="66" charset="0"/>
              </a:rPr>
              <a:t>пишнім</a:t>
            </a:r>
            <a:r>
              <a:rPr lang="ru-RU" sz="2800" dirty="0">
                <a:latin typeface="Comic Sans MS" panose="030F0702030302020204" pitchFamily="66" charset="0"/>
              </a:rPr>
              <a:t> строю,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А </a:t>
            </a:r>
            <a:r>
              <a:rPr lang="ru-RU" sz="2800" dirty="0" err="1">
                <a:latin typeface="Comic Sans MS" panose="030F0702030302020204" pitchFamily="66" charset="0"/>
              </a:rPr>
              <a:t>вірність</a:t>
            </a:r>
            <a:r>
              <a:rPr lang="ru-RU" sz="2800" dirty="0">
                <a:latin typeface="Comic Sans MS" panose="030F0702030302020204" pitchFamily="66" charset="0"/>
              </a:rPr>
              <a:t> </a:t>
            </a:r>
            <a:r>
              <a:rPr lang="ru-RU" sz="2800" dirty="0" err="1">
                <a:latin typeface="Comic Sans MS" panose="030F0702030302020204" pitchFamily="66" charset="0"/>
              </a:rPr>
              <a:t>щирая</a:t>
            </a:r>
            <a:r>
              <a:rPr lang="ru-RU" sz="2800" dirty="0">
                <a:latin typeface="Comic Sans MS" panose="030F0702030302020204" pitchFamily="66" charset="0"/>
              </a:rPr>
              <a:t>, знай, </a:t>
            </a:r>
            <a:r>
              <a:rPr lang="ru-RU" sz="2800" dirty="0" err="1">
                <a:latin typeface="Comic Sans MS" panose="030F0702030302020204" pitchFamily="66" charset="0"/>
              </a:rPr>
              <a:t>б’ється</a:t>
            </a:r>
            <a:r>
              <a:rPr lang="ru-RU" sz="2800" dirty="0">
                <a:latin typeface="Comic Sans MS" panose="030F0702030302020204" pitchFamily="66" charset="0"/>
              </a:rPr>
              <a:t> з клеветою.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Як славу </a:t>
            </a:r>
            <a:r>
              <a:rPr lang="ru-RU" sz="2800" dirty="0" err="1">
                <a:latin typeface="Comic Sans MS" panose="030F0702030302020204" pitchFamily="66" charset="0"/>
              </a:rPr>
              <a:t>має</a:t>
            </a:r>
            <a:r>
              <a:rPr lang="ru-RU" sz="2800" dirty="0">
                <a:latin typeface="Comic Sans MS" panose="030F0702030302020204" pitchFamily="66" charset="0"/>
              </a:rPr>
              <a:t> й честь, </a:t>
            </a:r>
            <a:r>
              <a:rPr lang="ru-RU" sz="2800" dirty="0" err="1">
                <a:latin typeface="Comic Sans MS" panose="030F0702030302020204" pitchFamily="66" charset="0"/>
              </a:rPr>
              <a:t>огида</a:t>
            </a:r>
            <a:r>
              <a:rPr lang="ru-RU" sz="2800" dirty="0">
                <a:latin typeface="Comic Sans MS" panose="030F0702030302020204" pitchFamily="66" charset="0"/>
              </a:rPr>
              <a:t> і </a:t>
            </a:r>
            <a:r>
              <a:rPr lang="ru-RU" sz="2800" dirty="0" err="1">
                <a:latin typeface="Comic Sans MS" panose="030F0702030302020204" pitchFamily="66" charset="0"/>
              </a:rPr>
              <a:t>облуда</a:t>
            </a:r>
            <a:r>
              <a:rPr lang="ru-RU" sz="2800" dirty="0">
                <a:latin typeface="Comic Sans MS" panose="030F0702030302020204" pitchFamily="66" charset="0"/>
              </a:rPr>
              <a:t>,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А чистоту он там сквернить </a:t>
            </a:r>
            <a:r>
              <a:rPr lang="ru-RU" sz="2800" dirty="0" err="1">
                <a:latin typeface="Comic Sans MS" panose="030F0702030302020204" pitchFamily="66" charset="0"/>
              </a:rPr>
              <a:t>насилля</a:t>
            </a:r>
            <a:r>
              <a:rPr lang="ru-RU" sz="2800" dirty="0">
                <a:latin typeface="Comic Sans MS" panose="030F0702030302020204" pitchFamily="66" charset="0"/>
              </a:rPr>
              <a:t> </a:t>
            </a:r>
            <a:r>
              <a:rPr lang="ru-RU" sz="2800" dirty="0" err="1">
                <a:latin typeface="Comic Sans MS" panose="030F0702030302020204" pitchFamily="66" charset="0"/>
              </a:rPr>
              <a:t>дике</a:t>
            </a:r>
            <a:r>
              <a:rPr lang="ru-RU" sz="2800" dirty="0">
                <a:latin typeface="Comic Sans MS" panose="030F0702030302020204" pitchFamily="66" charset="0"/>
              </a:rPr>
              <a:t>,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Як честь </a:t>
            </a:r>
            <a:r>
              <a:rPr lang="ru-RU" sz="2800" dirty="0" err="1">
                <a:latin typeface="Comic Sans MS" panose="030F0702030302020204" pitchFamily="66" charset="0"/>
              </a:rPr>
              <a:t>ганьбить</a:t>
            </a:r>
            <a:r>
              <a:rPr lang="ru-RU" sz="2800" dirty="0">
                <a:latin typeface="Comic Sans MS" panose="030F0702030302020204" pitchFamily="66" charset="0"/>
              </a:rPr>
              <a:t> ось </a:t>
            </a:r>
            <a:r>
              <a:rPr lang="ru-RU" sz="2800" dirty="0" err="1">
                <a:latin typeface="Comic Sans MS" panose="030F0702030302020204" pitchFamily="66" charset="0"/>
              </a:rPr>
              <a:t>стовпище</a:t>
            </a:r>
            <a:r>
              <a:rPr lang="ru-RU" sz="2800" dirty="0">
                <a:latin typeface="Comic Sans MS" panose="030F0702030302020204" pitchFamily="66" charset="0"/>
              </a:rPr>
              <a:t> </a:t>
            </a:r>
            <a:r>
              <a:rPr lang="ru-RU" sz="2800" dirty="0" err="1">
                <a:latin typeface="Comic Sans MS" panose="030F0702030302020204" pitchFamily="66" charset="0"/>
              </a:rPr>
              <a:t>велике</a:t>
            </a:r>
            <a:r>
              <a:rPr lang="ru-RU" sz="2800" dirty="0">
                <a:latin typeface="Comic Sans MS" panose="030F0702030302020204" pitchFamily="66" charset="0"/>
              </a:rPr>
              <a:t>,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А власть над </a:t>
            </a:r>
            <a:r>
              <a:rPr lang="ru-RU" sz="2800" dirty="0" err="1">
                <a:latin typeface="Comic Sans MS" panose="030F0702030302020204" pitchFamily="66" charset="0"/>
              </a:rPr>
              <a:t>всіма</a:t>
            </a:r>
            <a:r>
              <a:rPr lang="ru-RU" sz="2800" dirty="0">
                <a:latin typeface="Comic Sans MS" panose="030F0702030302020204" pitchFamily="66" charset="0"/>
              </a:rPr>
              <a:t> зла, як на очах полуда.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Перед </a:t>
            </a:r>
            <a:r>
              <a:rPr lang="ru-RU" sz="2800" dirty="0" err="1">
                <a:latin typeface="Comic Sans MS" panose="030F0702030302020204" pitchFamily="66" charset="0"/>
              </a:rPr>
              <a:t>надсилою</a:t>
            </a:r>
            <a:r>
              <a:rPr lang="ru-RU" sz="2800" dirty="0">
                <a:latin typeface="Comic Sans MS" panose="030F0702030302020204" pitchFamily="66" charset="0"/>
              </a:rPr>
              <a:t> художество </a:t>
            </a:r>
            <a:r>
              <a:rPr lang="ru-RU" sz="2800" dirty="0" err="1">
                <a:latin typeface="Comic Sans MS" panose="030F0702030302020204" pitchFamily="66" charset="0"/>
              </a:rPr>
              <a:t>німіє</a:t>
            </a:r>
            <a:r>
              <a:rPr lang="ru-RU" sz="2800" dirty="0">
                <a:latin typeface="Comic Sans MS" panose="030F0702030302020204" pitchFamily="66" charset="0"/>
              </a:rPr>
              <a:t>,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А дурень мудрому </a:t>
            </a:r>
            <a:r>
              <a:rPr lang="ru-RU" sz="2800" dirty="0" err="1">
                <a:latin typeface="Comic Sans MS" panose="030F0702030302020204" pitchFamily="66" charset="0"/>
              </a:rPr>
              <a:t>відмірює</a:t>
            </a:r>
            <a:r>
              <a:rPr lang="ru-RU" sz="2800" dirty="0">
                <a:latin typeface="Comic Sans MS" panose="030F0702030302020204" pitchFamily="66" charset="0"/>
              </a:rPr>
              <a:t> права,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І правда спутана, </a:t>
            </a:r>
            <a:r>
              <a:rPr lang="ru-RU" sz="2800" dirty="0" err="1">
                <a:latin typeface="Comic Sans MS" panose="030F0702030302020204" pitchFamily="66" charset="0"/>
              </a:rPr>
              <a:t>безпомічна</a:t>
            </a:r>
            <a:r>
              <a:rPr lang="ru-RU" sz="2800" dirty="0">
                <a:latin typeface="Comic Sans MS" panose="030F0702030302020204" pitchFamily="66" charset="0"/>
              </a:rPr>
              <a:t> </a:t>
            </a:r>
            <a:r>
              <a:rPr lang="ru-RU" sz="2800" dirty="0" err="1">
                <a:latin typeface="Comic Sans MS" panose="030F0702030302020204" pitchFamily="66" charset="0"/>
              </a:rPr>
              <a:t>дуріє</a:t>
            </a:r>
            <a:r>
              <a:rPr lang="ru-RU" sz="2800" dirty="0">
                <a:latin typeface="Comic Sans MS" panose="030F0702030302020204" pitchFamily="66" charset="0"/>
              </a:rPr>
              <a:t>,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А </a:t>
            </a:r>
            <a:r>
              <a:rPr lang="ru-RU" sz="2800" dirty="0" err="1">
                <a:latin typeface="Comic Sans MS" panose="030F0702030302020204" pitchFamily="66" charset="0"/>
              </a:rPr>
              <a:t>добрий</a:t>
            </a:r>
            <a:r>
              <a:rPr lang="ru-RU" sz="2800" dirty="0">
                <a:latin typeface="Comic Sans MS" panose="030F0702030302020204" pitchFamily="66" charset="0"/>
              </a:rPr>
              <a:t> в найми </a:t>
            </a:r>
            <a:r>
              <a:rPr lang="ru-RU" sz="2800" dirty="0" err="1">
                <a:latin typeface="Comic Sans MS" panose="030F0702030302020204" pitchFamily="66" charset="0"/>
              </a:rPr>
              <a:t>йде</a:t>
            </a:r>
            <a:r>
              <a:rPr lang="ru-RU" sz="2800" dirty="0">
                <a:latin typeface="Comic Sans MS" panose="030F0702030302020204" pitchFamily="66" charset="0"/>
              </a:rPr>
              <a:t>, а </a:t>
            </a:r>
            <a:r>
              <a:rPr lang="ru-RU" sz="2800" dirty="0" err="1">
                <a:latin typeface="Comic Sans MS" panose="030F0702030302020204" pitchFamily="66" charset="0"/>
              </a:rPr>
              <a:t>ледар</a:t>
            </a:r>
            <a:r>
              <a:rPr lang="ru-RU" sz="2800" dirty="0">
                <a:latin typeface="Comic Sans MS" panose="030F0702030302020204" pitchFamily="66" charset="0"/>
              </a:rPr>
              <a:t> </a:t>
            </a:r>
            <a:r>
              <a:rPr lang="ru-RU" sz="2800" dirty="0" err="1">
                <a:latin typeface="Comic Sans MS" panose="030F0702030302020204" pitchFamily="66" charset="0"/>
              </a:rPr>
              <a:t>ужива</a:t>
            </a:r>
            <a:r>
              <a:rPr lang="ru-RU" sz="2800" dirty="0">
                <a:latin typeface="Comic Sans MS" panose="030F0702030302020204" pitchFamily="66" charset="0"/>
              </a:rPr>
              <a:t> —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Умер би! </a:t>
            </a:r>
            <a:r>
              <a:rPr lang="ru-RU" sz="2800" dirty="0" err="1">
                <a:latin typeface="Comic Sans MS" panose="030F0702030302020204" pitchFamily="66" charset="0"/>
              </a:rPr>
              <a:t>Ні</a:t>
            </a:r>
            <a:r>
              <a:rPr lang="ru-RU" sz="2800" dirty="0">
                <a:latin typeface="Comic Sans MS" panose="030F0702030302020204" pitchFamily="66" charset="0"/>
              </a:rPr>
              <a:t>, держусь </a:t>
            </a:r>
            <a:r>
              <a:rPr lang="ru-RU" sz="2800" dirty="0" err="1">
                <a:latin typeface="Comic Sans MS" panose="030F0702030302020204" pitchFamily="66" charset="0"/>
              </a:rPr>
              <a:t>тривогою</a:t>
            </a:r>
            <a:r>
              <a:rPr lang="ru-RU" sz="2800" dirty="0">
                <a:latin typeface="Comic Sans MS" panose="030F0702030302020204" pitchFamily="66" charset="0"/>
              </a:rPr>
              <a:t> одною: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Як я умру, й </a:t>
            </a:r>
            <a:r>
              <a:rPr lang="ru-RU" sz="2800" dirty="0" err="1">
                <a:latin typeface="Comic Sans MS" panose="030F0702030302020204" pitchFamily="66" charset="0"/>
              </a:rPr>
              <a:t>любов</a:t>
            </a:r>
            <a:r>
              <a:rPr lang="ru-RU" sz="2800" dirty="0">
                <a:latin typeface="Comic Sans MS" panose="030F0702030302020204" pitchFamily="66" charset="0"/>
              </a:rPr>
              <a:t> моя </a:t>
            </a:r>
            <a:r>
              <a:rPr lang="ru-RU" sz="2800" dirty="0" err="1">
                <a:latin typeface="Comic Sans MS" panose="030F0702030302020204" pitchFamily="66" charset="0"/>
              </a:rPr>
              <a:t>умре</a:t>
            </a:r>
            <a:r>
              <a:rPr lang="ru-RU" sz="2800" dirty="0">
                <a:latin typeface="Comic Sans MS" panose="030F0702030302020204" pitchFamily="66" charset="0"/>
              </a:rPr>
              <a:t> </a:t>
            </a:r>
            <a:r>
              <a:rPr lang="ru-RU" sz="2800" dirty="0" err="1">
                <a:latin typeface="Comic Sans MS" panose="030F0702030302020204" pitchFamily="66" charset="0"/>
              </a:rPr>
              <a:t>зі</a:t>
            </a:r>
            <a:r>
              <a:rPr lang="ru-RU" sz="2800" dirty="0">
                <a:latin typeface="Comic Sans MS" panose="030F0702030302020204" pitchFamily="66" charset="0"/>
              </a:rPr>
              <a:t> мною.</a:t>
            </a:r>
          </a:p>
          <a:p>
            <a:r>
              <a:rPr lang="ru-RU" sz="2800" dirty="0">
                <a:latin typeface="Comic Sans MS" panose="030F0702030302020204" pitchFamily="66" charset="0"/>
              </a:rPr>
              <a:t>(Переклад І. Франка)</a:t>
            </a:r>
          </a:p>
        </p:txBody>
      </p:sp>
    </p:spTree>
    <p:extLst>
      <p:ext uri="{BB962C8B-B14F-4D97-AF65-F5344CB8AC3E}">
        <p14:creationId xmlns:p14="http://schemas.microsoft.com/office/powerpoint/2010/main" val="1003281812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0"/>
            <a:ext cx="730830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кличу смерть 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дивитися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набридло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жебри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приниження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чеснот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безтурботне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вельможне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бидло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правоту,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затисли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рот,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фальшиву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дівочу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вроду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Поганьблену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зраду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пишноті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правду,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підлоті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навдогоду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бруд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обертає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почуття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п’ятою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на талант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шпика,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порядність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безбожно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на добро,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зла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служника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помер би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як тебе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самотині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?!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(Переклад Д.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Павличка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08983011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548680"/>
            <a:ext cx="86044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Сонет №2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Когда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твое чело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избороздят                    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Глубокими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следами сорок зим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,                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Кто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будет помнить царственный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наряд,       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Гнушаясь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жалким рубищем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твоим?         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И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на вопрос: «Где прячутся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сейчас           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Остатки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красоты веселых лет?»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—            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Что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скажешь ты? На дне угасших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глаз?      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Но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злой насмешкой будет твой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ответ.        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Достойней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прозвучали бы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слова:              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«Вы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посмотрите на моих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детей.              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Моя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былая свежесть в них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жива,              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В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них оправданье старости моей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».            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Пускай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с годами стынущая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кровь              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В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наследнике твоем пылает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вновь!             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818728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2924944"/>
            <a:ext cx="7272808" cy="3744416"/>
          </a:xfrm>
          <a:prstGeom prst="rect">
            <a:avLst/>
          </a:prstGeom>
        </p:spPr>
        <p:txBody>
          <a:bodyPr wrap="square">
            <a:prstTxWarp prst="textDeflate">
              <a:avLst>
                <a:gd name="adj" fmla="val 10240"/>
              </a:avLst>
            </a:prstTxWarp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err="1">
                <a:latin typeface="Monotype Corsiva" panose="03010101010201010101" pitchFamily="66" charset="0"/>
              </a:rPr>
              <a:t>Запишіть</a:t>
            </a:r>
            <a:r>
              <a:rPr lang="ru-RU" dirty="0">
                <a:latin typeface="Monotype Corsiva" panose="03010101010201010101" pitchFamily="66" charset="0"/>
              </a:rPr>
              <a:t> </a:t>
            </a:r>
            <a:r>
              <a:rPr lang="ru-RU" dirty="0" err="1">
                <a:latin typeface="Monotype Corsiva" panose="03010101010201010101" pitchFamily="66" charset="0"/>
              </a:rPr>
              <a:t>свої</a:t>
            </a:r>
            <a:r>
              <a:rPr lang="ru-RU" dirty="0">
                <a:latin typeface="Monotype Corsiva" panose="03010101010201010101" pitchFamily="66" charset="0"/>
              </a:rPr>
              <a:t> </a:t>
            </a:r>
            <a:r>
              <a:rPr lang="ru-RU" dirty="0" err="1">
                <a:latin typeface="Monotype Corsiva" panose="03010101010201010101" pitchFamily="66" charset="0"/>
              </a:rPr>
              <a:t>асоціації</a:t>
            </a:r>
            <a:r>
              <a:rPr lang="ru-RU" dirty="0">
                <a:latin typeface="Monotype Corsiva" panose="03010101010201010101" pitchFamily="66" charset="0"/>
              </a:rPr>
              <a:t> </a:t>
            </a:r>
            <a:endParaRPr lang="ru-RU" dirty="0" smtClean="0">
              <a:latin typeface="Monotype Corsiva" panose="03010101010201010101" pitchFamily="66" charset="0"/>
            </a:endParaRPr>
          </a:p>
          <a:p>
            <a:r>
              <a:rPr lang="ru-RU" dirty="0" smtClean="0">
                <a:latin typeface="Monotype Corsiva" panose="03010101010201010101" pitchFamily="66" charset="0"/>
              </a:rPr>
              <a:t>та </a:t>
            </a:r>
            <a:r>
              <a:rPr lang="ru-RU" dirty="0">
                <a:latin typeface="Monotype Corsiva" panose="03010101010201010101" pitchFamily="66" charset="0"/>
              </a:rPr>
              <a:t>думки </a:t>
            </a:r>
            <a:r>
              <a:rPr lang="ru-RU" dirty="0" err="1">
                <a:latin typeface="Monotype Corsiva" panose="03010101010201010101" pitchFamily="66" charset="0"/>
              </a:rPr>
              <a:t>щодо</a:t>
            </a:r>
            <a:r>
              <a:rPr lang="ru-RU" dirty="0">
                <a:latin typeface="Monotype Corsiva" panose="03010101010201010101" pitchFamily="66" charset="0"/>
              </a:rPr>
              <a:t> </a:t>
            </a:r>
            <a:r>
              <a:rPr lang="ru-RU" dirty="0" err="1">
                <a:latin typeface="Monotype Corsiva" panose="03010101010201010101" pitchFamily="66" charset="0"/>
              </a:rPr>
              <a:t>прочитаного</a:t>
            </a:r>
            <a:r>
              <a:rPr lang="ru-RU" dirty="0">
                <a:latin typeface="Monotype Corsiva" panose="03010101010201010101" pitchFamily="66" charset="0"/>
              </a:rPr>
              <a:t>.</a:t>
            </a:r>
          </a:p>
        </p:txBody>
      </p:sp>
      <p:pic>
        <p:nvPicPr>
          <p:cNvPr id="8194" name="Picture 2" descr="http://fs00.infourok.ru/images/doc/109/128676/hello_html_mafd6a6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0648"/>
            <a:ext cx="5832648" cy="421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629887"/>
            <a:ext cx="7717285" cy="1332148"/>
          </a:xfrm>
          <a:prstGeom prst="rect">
            <a:avLst/>
          </a:prstGeom>
        </p:spPr>
        <p:txBody>
          <a:bodyPr wrap="none">
            <a:prstTxWarp prst="textArchUp">
              <a:avLst>
                <a:gd name="adj" fmla="val 11391723"/>
              </a:avLst>
            </a:prstTxWarp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«</a:t>
            </a:r>
            <a:r>
              <a:rPr lang="ru-RU" sz="4000" b="1" dirty="0" err="1" smtClean="0">
                <a:solidFill>
                  <a:srgbClr val="FF0000"/>
                </a:solidFill>
              </a:rPr>
              <a:t>Вільне</a:t>
            </a:r>
            <a:r>
              <a:rPr lang="ru-RU" sz="4000" b="1" dirty="0" smtClean="0">
                <a:solidFill>
                  <a:srgbClr val="FF0000"/>
                </a:solidFill>
              </a:rPr>
              <a:t> письмо»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058639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ttp://www.psixologicheskoezerkalo.ru/wp-content/uploads/2013/11/3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8315"/>
            <a:ext cx="4526362" cy="515719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691680" y="2636911"/>
            <a:ext cx="6624736" cy="4196083"/>
          </a:xfrm>
          <a:prstGeom prst="rect">
            <a:avLst/>
          </a:prstGeom>
        </p:spPr>
        <p:txBody>
          <a:bodyPr wrap="square">
            <a:prstTxWarp prst="textCurveUp">
              <a:avLst/>
            </a:prstTxWarp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«Ваша думка»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396118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188641"/>
            <a:ext cx="756084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СОНЕТ № 130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Ее глаза на звезды не похожи,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Нельзя уста кораллами назвать,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Не белоснежна плеч открытых кожа,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И черной проволокой вьется прядь.</a:t>
            </a:r>
          </a:p>
          <a:p>
            <a:r>
              <a:rPr lang="ru-RU" sz="2800" dirty="0">
                <a:solidFill>
                  <a:srgbClr val="FF0000"/>
                </a:solidFill>
              </a:rPr>
              <a:t>С дамасской розой, алой или белой,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Нельзя сравнить оттенок этих щек.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А тело пахнет так, как пахнет тело,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Не как фиалки нежный лепесток.</a:t>
            </a:r>
          </a:p>
          <a:p>
            <a:r>
              <a:rPr lang="ru-RU" sz="2800" dirty="0">
                <a:solidFill>
                  <a:srgbClr val="FF0000"/>
                </a:solidFill>
              </a:rPr>
              <a:t>Ты не найдешь в ней совершенных линий,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Особенного света на челе.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Не знаю я, как шествуют богини,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Но милая ступает по земле.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И все ж она уступит тем едва </a:t>
            </a:r>
            <a:r>
              <a:rPr lang="ru-RU" sz="2800" dirty="0" smtClean="0">
                <a:solidFill>
                  <a:srgbClr val="FF0000"/>
                </a:solidFill>
              </a:rPr>
              <a:t>ли,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Кого </a:t>
            </a:r>
            <a:r>
              <a:rPr lang="ru-RU" sz="2800" dirty="0">
                <a:solidFill>
                  <a:srgbClr val="FF0000"/>
                </a:solidFill>
              </a:rPr>
              <a:t>в сравненьях пышных оболгали.</a:t>
            </a:r>
          </a:p>
        </p:txBody>
      </p:sp>
    </p:spTree>
    <p:extLst>
      <p:ext uri="{BB962C8B-B14F-4D97-AF65-F5344CB8AC3E}">
        <p14:creationId xmlns:p14="http://schemas.microsoft.com/office/powerpoint/2010/main" val="3972824270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"/>
            <a:ext cx="8028384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"V-1 Сонет 153"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>
                <a:solidFill>
                  <a:srgbClr val="FF0000"/>
                </a:solidFill>
              </a:rPr>
              <a:t>Спит Купидон, </a:t>
            </a:r>
            <a:r>
              <a:rPr lang="ru-RU" sz="2800" dirty="0" err="1">
                <a:solidFill>
                  <a:srgbClr val="FF0000"/>
                </a:solidFill>
              </a:rPr>
              <a:t>отдвинув</a:t>
            </a:r>
            <a:r>
              <a:rPr lang="ru-RU" sz="2800" dirty="0">
                <a:solidFill>
                  <a:srgbClr val="FF0000"/>
                </a:solidFill>
              </a:rPr>
              <a:t> факел свой. 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Тут нимфа, шаловливая богиня, 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Вдруг погрузила факел роковой 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В холодный ключ, бежавший по долине. 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От этого священного огня 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Ключ приобрел целебный жар навеки. 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И тянутся к нему день ото дня 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Убогие, недужные, калеки. 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Но ухитрился факел свой божок 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Зажечь опять - от глаз моей любимой, 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И для проверки сердце мне обжег. 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К источнику бегу, тоской томимый. . . 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Но от огня лекарство не в ключах, 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А там же, где огонь, - в ее очах. 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(пер. А. М. </a:t>
            </a:r>
            <a:r>
              <a:rPr lang="ru-RU" sz="2800" dirty="0" err="1">
                <a:solidFill>
                  <a:srgbClr val="FF0000"/>
                </a:solidFill>
              </a:rPr>
              <a:t>Финкель</a:t>
            </a:r>
            <a:r>
              <a:rPr lang="uk-UA" sz="2800" dirty="0">
                <a:solidFill>
                  <a:srgbClr val="FF0000"/>
                </a:solidFill>
              </a:rPr>
              <a:t>)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454527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0"/>
            <a:ext cx="7416824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3300"/>
                </a:solidFill>
              </a:rPr>
              <a:t>Сонет №141</a:t>
            </a:r>
          </a:p>
          <a:p>
            <a:r>
              <a:rPr lang="ru-RU" sz="2800" b="1" dirty="0" smtClean="0">
                <a:solidFill>
                  <a:srgbClr val="FF3300"/>
                </a:solidFill>
              </a:rPr>
              <a:t>Мои </a:t>
            </a:r>
            <a:r>
              <a:rPr lang="ru-RU" sz="2800" b="1" dirty="0">
                <a:solidFill>
                  <a:srgbClr val="FF3300"/>
                </a:solidFill>
              </a:rPr>
              <a:t>глаза в тебя не влюблены,-</a:t>
            </a:r>
            <a:br>
              <a:rPr lang="ru-RU" sz="2800" b="1" dirty="0">
                <a:solidFill>
                  <a:srgbClr val="FF3300"/>
                </a:solidFill>
              </a:rPr>
            </a:br>
            <a:r>
              <a:rPr lang="ru-RU" sz="2800" b="1" dirty="0" smtClean="0">
                <a:solidFill>
                  <a:srgbClr val="FF3300"/>
                </a:solidFill>
              </a:rPr>
              <a:t>Они </a:t>
            </a:r>
            <a:r>
              <a:rPr lang="ru-RU" sz="2800" b="1" dirty="0">
                <a:solidFill>
                  <a:srgbClr val="FF3300"/>
                </a:solidFill>
              </a:rPr>
              <a:t>твои пороки видят ясно.</a:t>
            </a:r>
            <a:br>
              <a:rPr lang="ru-RU" sz="2800" b="1" dirty="0">
                <a:solidFill>
                  <a:srgbClr val="FF3300"/>
                </a:solidFill>
              </a:rPr>
            </a:br>
            <a:r>
              <a:rPr lang="ru-RU" sz="2800" b="1" dirty="0" smtClean="0">
                <a:solidFill>
                  <a:srgbClr val="FF3300"/>
                </a:solidFill>
              </a:rPr>
              <a:t>А </a:t>
            </a:r>
            <a:r>
              <a:rPr lang="ru-RU" sz="2800" b="1" dirty="0">
                <a:solidFill>
                  <a:srgbClr val="FF3300"/>
                </a:solidFill>
              </a:rPr>
              <a:t>сердце ни одной твоей вины</a:t>
            </a:r>
            <a:br>
              <a:rPr lang="ru-RU" sz="2800" b="1" dirty="0">
                <a:solidFill>
                  <a:srgbClr val="FF3300"/>
                </a:solidFill>
              </a:rPr>
            </a:br>
            <a:r>
              <a:rPr lang="ru-RU" sz="2800" b="1" dirty="0" smtClean="0">
                <a:solidFill>
                  <a:srgbClr val="FF3300"/>
                </a:solidFill>
              </a:rPr>
              <a:t>Не </a:t>
            </a:r>
            <a:r>
              <a:rPr lang="ru-RU" sz="2800" b="1" dirty="0">
                <a:solidFill>
                  <a:srgbClr val="FF3300"/>
                </a:solidFill>
              </a:rPr>
              <a:t>видит и с глазами не согласно</a:t>
            </a:r>
            <a:r>
              <a:rPr lang="ru-RU" sz="2800" b="1" dirty="0" smtClean="0">
                <a:solidFill>
                  <a:srgbClr val="FF3300"/>
                </a:solidFill>
              </a:rPr>
              <a:t>.</a:t>
            </a:r>
            <a:r>
              <a:rPr lang="ru-RU" sz="2800" b="1" dirty="0">
                <a:solidFill>
                  <a:srgbClr val="FF3300"/>
                </a:solidFill>
              </a:rPr>
              <a:t/>
            </a:r>
            <a:br>
              <a:rPr lang="ru-RU" sz="2800" b="1" dirty="0">
                <a:solidFill>
                  <a:srgbClr val="FF3300"/>
                </a:solidFill>
              </a:rPr>
            </a:br>
            <a:r>
              <a:rPr lang="ru-RU" sz="2800" b="1" dirty="0" smtClean="0">
                <a:solidFill>
                  <a:srgbClr val="FF3300"/>
                </a:solidFill>
              </a:rPr>
              <a:t>Ушей </a:t>
            </a:r>
            <a:r>
              <a:rPr lang="ru-RU" sz="2800" b="1" dirty="0">
                <a:solidFill>
                  <a:srgbClr val="FF3300"/>
                </a:solidFill>
              </a:rPr>
              <a:t>твоя не услаждает речь.</a:t>
            </a:r>
            <a:br>
              <a:rPr lang="ru-RU" sz="2800" b="1" dirty="0">
                <a:solidFill>
                  <a:srgbClr val="FF3300"/>
                </a:solidFill>
              </a:rPr>
            </a:br>
            <a:r>
              <a:rPr lang="ru-RU" sz="2800" b="1" dirty="0" smtClean="0">
                <a:solidFill>
                  <a:srgbClr val="FF3300"/>
                </a:solidFill>
              </a:rPr>
              <a:t>Твой </a:t>
            </a:r>
            <a:r>
              <a:rPr lang="ru-RU" sz="2800" b="1" dirty="0">
                <a:solidFill>
                  <a:srgbClr val="FF3300"/>
                </a:solidFill>
              </a:rPr>
              <a:t>голос, взор и рук твоих касанье,</a:t>
            </a:r>
            <a:br>
              <a:rPr lang="ru-RU" sz="2800" b="1" dirty="0">
                <a:solidFill>
                  <a:srgbClr val="FF3300"/>
                </a:solidFill>
              </a:rPr>
            </a:br>
            <a:r>
              <a:rPr lang="ru-RU" sz="2800" b="1" dirty="0" smtClean="0">
                <a:solidFill>
                  <a:srgbClr val="FF3300"/>
                </a:solidFill>
              </a:rPr>
              <a:t>Прельщая</a:t>
            </a:r>
            <a:r>
              <a:rPr lang="ru-RU" sz="2800" b="1" dirty="0">
                <a:solidFill>
                  <a:srgbClr val="FF3300"/>
                </a:solidFill>
              </a:rPr>
              <a:t>, не могли меня увлечь</a:t>
            </a:r>
            <a:br>
              <a:rPr lang="ru-RU" sz="2800" b="1" dirty="0">
                <a:solidFill>
                  <a:srgbClr val="FF3300"/>
                </a:solidFill>
              </a:rPr>
            </a:br>
            <a:r>
              <a:rPr lang="ru-RU" sz="2800" b="1" dirty="0" smtClean="0">
                <a:solidFill>
                  <a:srgbClr val="FF3300"/>
                </a:solidFill>
              </a:rPr>
              <a:t>На </a:t>
            </a:r>
            <a:r>
              <a:rPr lang="ru-RU" sz="2800" b="1" dirty="0">
                <a:solidFill>
                  <a:srgbClr val="FF3300"/>
                </a:solidFill>
              </a:rPr>
              <a:t>праздник слуха, зренья, осязанья.</a:t>
            </a:r>
            <a:br>
              <a:rPr lang="ru-RU" sz="2800" b="1" dirty="0">
                <a:solidFill>
                  <a:srgbClr val="FF3300"/>
                </a:solidFill>
              </a:rPr>
            </a:br>
            <a:r>
              <a:rPr lang="ru-RU" sz="2800" b="1" dirty="0" smtClean="0">
                <a:solidFill>
                  <a:srgbClr val="FF3300"/>
                </a:solidFill>
              </a:rPr>
              <a:t>И </a:t>
            </a:r>
            <a:r>
              <a:rPr lang="ru-RU" sz="2800" b="1" dirty="0">
                <a:solidFill>
                  <a:srgbClr val="FF3300"/>
                </a:solidFill>
              </a:rPr>
              <a:t>все же внешним чувствам не дано -</a:t>
            </a:r>
            <a:br>
              <a:rPr lang="ru-RU" sz="2800" b="1" dirty="0">
                <a:solidFill>
                  <a:srgbClr val="FF3300"/>
                </a:solidFill>
              </a:rPr>
            </a:br>
            <a:r>
              <a:rPr lang="ru-RU" sz="2800" b="1" dirty="0" smtClean="0">
                <a:solidFill>
                  <a:srgbClr val="FF3300"/>
                </a:solidFill>
              </a:rPr>
              <a:t>Ни </a:t>
            </a:r>
            <a:r>
              <a:rPr lang="ru-RU" sz="2800" b="1" dirty="0">
                <a:solidFill>
                  <a:srgbClr val="FF3300"/>
                </a:solidFill>
              </a:rPr>
              <a:t>всем пяти, ни каждому отдельно -</a:t>
            </a:r>
            <a:br>
              <a:rPr lang="ru-RU" sz="2800" b="1" dirty="0">
                <a:solidFill>
                  <a:srgbClr val="FF3300"/>
                </a:solidFill>
              </a:rPr>
            </a:br>
            <a:r>
              <a:rPr lang="ru-RU" sz="2800" b="1" dirty="0" smtClean="0">
                <a:solidFill>
                  <a:srgbClr val="FF3300"/>
                </a:solidFill>
              </a:rPr>
              <a:t>Уверить </a:t>
            </a:r>
            <a:r>
              <a:rPr lang="ru-RU" sz="2800" b="1" dirty="0">
                <a:solidFill>
                  <a:srgbClr val="FF3300"/>
                </a:solidFill>
              </a:rPr>
              <a:t>сердце бедное одно,</a:t>
            </a:r>
            <a:br>
              <a:rPr lang="ru-RU" sz="2800" b="1" dirty="0">
                <a:solidFill>
                  <a:srgbClr val="FF3300"/>
                </a:solidFill>
              </a:rPr>
            </a:br>
            <a:r>
              <a:rPr lang="ru-RU" sz="2800" b="1" dirty="0" smtClean="0">
                <a:solidFill>
                  <a:srgbClr val="FF3300"/>
                </a:solidFill>
              </a:rPr>
              <a:t>Что </a:t>
            </a:r>
            <a:r>
              <a:rPr lang="ru-RU" sz="2800" b="1" dirty="0">
                <a:solidFill>
                  <a:srgbClr val="FF3300"/>
                </a:solidFill>
              </a:rPr>
              <a:t>это рабство для него смертельно.</a:t>
            </a:r>
            <a:br>
              <a:rPr lang="ru-RU" sz="2800" b="1" dirty="0">
                <a:solidFill>
                  <a:srgbClr val="FF3300"/>
                </a:solidFill>
              </a:rPr>
            </a:br>
            <a:r>
              <a:rPr lang="ru-RU" sz="2800" b="1" dirty="0" smtClean="0">
                <a:solidFill>
                  <a:srgbClr val="FF3300"/>
                </a:solidFill>
              </a:rPr>
              <a:t>В </a:t>
            </a:r>
            <a:r>
              <a:rPr lang="ru-RU" sz="2800" b="1" dirty="0">
                <a:solidFill>
                  <a:srgbClr val="FF3300"/>
                </a:solidFill>
              </a:rPr>
              <a:t>своем несчастье одному я рад,</a:t>
            </a:r>
            <a:br>
              <a:rPr lang="ru-RU" sz="2800" b="1" dirty="0">
                <a:solidFill>
                  <a:srgbClr val="FF3300"/>
                </a:solidFill>
              </a:rPr>
            </a:br>
            <a:r>
              <a:rPr lang="ru-RU" sz="2800" b="1" dirty="0" smtClean="0">
                <a:solidFill>
                  <a:srgbClr val="FF3300"/>
                </a:solidFill>
              </a:rPr>
              <a:t>Что </a:t>
            </a:r>
            <a:r>
              <a:rPr lang="ru-RU" sz="2800" b="1" dirty="0">
                <a:solidFill>
                  <a:srgbClr val="FF3300"/>
                </a:solidFill>
              </a:rPr>
              <a:t>ты - мой грех и ты - мой вечный ад.</a:t>
            </a:r>
          </a:p>
          <a:p>
            <a:r>
              <a:rPr lang="uk-UA" b="1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67472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us.123rf.com/450wm/tigatelu/tigatelu1503/tigatelu150300079/37538586-%D0%9C%D1%83%D0%BB%D1%8C%D1%82%D1%84%D0%B8%D0%BB%D1%8C%D0%BC-%D0%B4%D0%B5%D1%82%D0%B8-%D0%B4%D1%83%D0%BC%D0%B0%D1%8E%D1%82-%D1%81-%D0%B1%D0%B5%D0%BB%D1%8B%D0%BC-%D0%BF%D1%83%D0%B7%D1%8B%D1%80%D1%8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37" y="265375"/>
            <a:ext cx="8064896" cy="648072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1115616" y="265375"/>
            <a:ext cx="5544616" cy="15067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Поміркуємо…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951205235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51520" y="260648"/>
            <a:ext cx="6624736" cy="24482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latin typeface="Monotype Corsiva" panose="03010101010201010101" pitchFamily="66" charset="0"/>
              </a:rPr>
              <a:t>Оціни мою роботу!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pic>
        <p:nvPicPr>
          <p:cNvPr id="6" name="Picture 2" descr="http://avn572.ucoz.ru/a-1/a-2/he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701" y="3140967"/>
            <a:ext cx="5651763" cy="341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00409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stihi.ru/pics/2010/05/27/81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77192"/>
            <a:ext cx="3162300" cy="414337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620688"/>
            <a:ext cx="66247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Підсумок </a:t>
            </a:r>
            <a:r>
              <a:rPr lang="uk-UA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уроку.</a:t>
            </a:r>
            <a:endParaRPr lang="ru-RU" sz="5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2" descr="http://img0.liveinternet.ru/images/attach/c/11/114/557/114557586______2x__8_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93" y="2708920"/>
            <a:ext cx="5588746" cy="412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912878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382681"/>
            <a:ext cx="6606480" cy="2369880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ru-RU" sz="4000" b="1" dirty="0" err="1">
                <a:solidFill>
                  <a:srgbClr val="FF0000"/>
                </a:solidFill>
              </a:rPr>
              <a:t>Домашнє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завдання</a:t>
            </a:r>
            <a:r>
              <a:rPr lang="ru-RU" sz="4000" b="1" dirty="0">
                <a:solidFill>
                  <a:srgbClr val="FF0000"/>
                </a:solidFill>
              </a:rPr>
              <a:t>. </a:t>
            </a:r>
            <a:endParaRPr lang="ru-RU" sz="4000" dirty="0">
              <a:solidFill>
                <a:srgbClr val="FF0000"/>
              </a:solidFill>
            </a:endParaRPr>
          </a:p>
          <a:p>
            <a:r>
              <a:rPr lang="ru-RU" dirty="0"/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274838"/>
            <a:ext cx="84249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Comic Sans MS" panose="030F0702030302020204" pitchFamily="66" charset="0"/>
              </a:rPr>
              <a:t> </a:t>
            </a:r>
            <a:r>
              <a:rPr lang="ru-RU" sz="4400" dirty="0" err="1" smtClean="0">
                <a:latin typeface="Comic Sans MS" panose="030F0702030302020204" pitchFamily="66" charset="0"/>
              </a:rPr>
              <a:t>вивчити</a:t>
            </a:r>
            <a:r>
              <a:rPr lang="ru-RU" sz="4400" dirty="0" smtClean="0">
                <a:latin typeface="Comic Sans MS" panose="030F0702030302020204" pitchFamily="66" charset="0"/>
              </a:rPr>
              <a:t> один з </a:t>
            </a:r>
            <a:r>
              <a:rPr lang="ru-RU" sz="4400" dirty="0" err="1" smtClean="0">
                <a:latin typeface="Comic Sans MS" panose="030F0702030302020204" pitchFamily="66" charset="0"/>
              </a:rPr>
              <a:t>сонетів</a:t>
            </a:r>
            <a:r>
              <a:rPr lang="ru-RU" sz="4400" dirty="0" smtClean="0">
                <a:latin typeface="Comic Sans MS" panose="030F0702030302020204" pitchFamily="66" charset="0"/>
              </a:rPr>
              <a:t> </a:t>
            </a:r>
          </a:p>
          <a:p>
            <a:r>
              <a:rPr lang="ru-RU" sz="4400" dirty="0">
                <a:latin typeface="Comic Sans MS" panose="030F0702030302020204" pitchFamily="66" charset="0"/>
              </a:rPr>
              <a:t> </a:t>
            </a:r>
            <a:r>
              <a:rPr lang="ru-RU" sz="4400" dirty="0" smtClean="0">
                <a:latin typeface="Comic Sans MS" panose="030F0702030302020204" pitchFamily="66" charset="0"/>
              </a:rPr>
              <a:t>  В. </a:t>
            </a:r>
            <a:r>
              <a:rPr lang="ru-RU" sz="4400" dirty="0" err="1" smtClean="0">
                <a:latin typeface="Comic Sans MS" panose="030F0702030302020204" pitchFamily="66" charset="0"/>
              </a:rPr>
              <a:t>Шекспіра</a:t>
            </a:r>
            <a:r>
              <a:rPr lang="ru-RU" sz="4400" dirty="0" smtClean="0">
                <a:latin typeface="Comic Sans MS" panose="030F0702030302020204" pitchFamily="66" charset="0"/>
              </a:rPr>
              <a:t> (на </a:t>
            </a:r>
            <a:r>
              <a:rPr lang="ru-RU" sz="4400" dirty="0" err="1" smtClean="0">
                <a:latin typeface="Comic Sans MS" panose="030F0702030302020204" pitchFamily="66" charset="0"/>
              </a:rPr>
              <a:t>вибір</a:t>
            </a:r>
            <a:r>
              <a:rPr lang="ru-RU" sz="4400" dirty="0" smtClean="0">
                <a:latin typeface="Comic Sans MS" panose="030F0702030302020204" pitchFamily="66" charset="0"/>
              </a:rPr>
              <a:t>);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4400" dirty="0" err="1" smtClean="0">
                <a:latin typeface="Comic Sans MS" panose="030F0702030302020204" pitchFamily="66" charset="0"/>
              </a:rPr>
              <a:t>написати</a:t>
            </a:r>
            <a:r>
              <a:rPr lang="ru-RU" sz="4400" dirty="0" smtClean="0">
                <a:latin typeface="Comic Sans MS" panose="030F0702030302020204" pitchFamily="66" charset="0"/>
              </a:rPr>
              <a:t> </a:t>
            </a:r>
            <a:r>
              <a:rPr lang="ru-RU" sz="4400" dirty="0" err="1" smtClean="0">
                <a:latin typeface="Comic Sans MS" panose="030F0702030302020204" pitchFamily="66" charset="0"/>
              </a:rPr>
              <a:t>сенкан</a:t>
            </a:r>
            <a:r>
              <a:rPr lang="ru-RU" sz="4400" dirty="0" smtClean="0">
                <a:latin typeface="Comic Sans MS" panose="030F0702030302020204" pitchFamily="66" charset="0"/>
              </a:rPr>
              <a:t> на тему: </a:t>
            </a:r>
            <a:r>
              <a:rPr lang="ru-RU" sz="4400" dirty="0" err="1" smtClean="0">
                <a:latin typeface="Comic Sans MS" panose="030F0702030302020204" pitchFamily="66" charset="0"/>
              </a:rPr>
              <a:t>Шекспір</a:t>
            </a:r>
            <a:endParaRPr lang="ru-RU" sz="4400" dirty="0" smtClean="0">
              <a:latin typeface="Comic Sans MS" panose="030F0702030302020204" pitchFamily="66" charset="0"/>
            </a:endParaRPr>
          </a:p>
          <a:p>
            <a:r>
              <a:rPr lang="uk-UA" sz="4400" dirty="0" smtClean="0">
                <a:latin typeface="Comic Sans MS" panose="030F0702030302020204" pitchFamily="66" charset="0"/>
              </a:rPr>
              <a:t/>
            </a:r>
            <a:br>
              <a:rPr lang="uk-UA" sz="4400" dirty="0" smtClean="0">
                <a:latin typeface="Comic Sans MS" panose="030F0702030302020204" pitchFamily="66" charset="0"/>
              </a:rPr>
            </a:b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1383843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6512511" cy="1143000"/>
          </a:xfrm>
        </p:spPr>
        <p:txBody>
          <a:bodyPr/>
          <a:lstStyle/>
          <a:p>
            <a:r>
              <a:rPr lang="uk-UA" dirty="0" smtClean="0"/>
              <a:t>Дякую за увагу!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2492896"/>
            <a:ext cx="8892480" cy="302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 smtClean="0">
                <a:solidFill>
                  <a:srgbClr val="FF0000"/>
                </a:solidFill>
              </a:rPr>
              <a:t>Презентацію підготувала</a:t>
            </a:r>
          </a:p>
          <a:p>
            <a:pPr algn="ctr"/>
            <a:r>
              <a:rPr lang="uk-UA" sz="4400" dirty="0" err="1" smtClean="0">
                <a:solidFill>
                  <a:srgbClr val="FF0000"/>
                </a:solidFill>
              </a:rPr>
              <a:t>Красновид</a:t>
            </a:r>
            <a:r>
              <a:rPr lang="uk-UA" sz="4400" dirty="0" smtClean="0">
                <a:solidFill>
                  <a:srgbClr val="FF0000"/>
                </a:solidFill>
              </a:rPr>
              <a:t> Ірина Вікторівна</a:t>
            </a:r>
          </a:p>
          <a:p>
            <a:pPr algn="ctr"/>
            <a:r>
              <a:rPr lang="uk-UA" sz="4000" dirty="0">
                <a:solidFill>
                  <a:srgbClr val="FF0000"/>
                </a:solidFill>
              </a:rPr>
              <a:t>у</a:t>
            </a:r>
            <a:r>
              <a:rPr lang="uk-UA" sz="4000" dirty="0" smtClean="0">
                <a:solidFill>
                  <a:srgbClr val="FF0000"/>
                </a:solidFill>
              </a:rPr>
              <a:t>читель зарубіжної літератури</a:t>
            </a:r>
          </a:p>
          <a:p>
            <a:pPr algn="ctr"/>
            <a:r>
              <a:rPr lang="uk-UA" sz="3600" dirty="0" smtClean="0">
                <a:solidFill>
                  <a:srgbClr val="FF0000"/>
                </a:solidFill>
              </a:rPr>
              <a:t>Новозбур</a:t>
            </a:r>
            <a:r>
              <a:rPr lang="en-US" sz="3600" dirty="0" smtClean="0">
                <a:solidFill>
                  <a:srgbClr val="FF0000"/>
                </a:solidFill>
              </a:rPr>
              <a:t>`</a:t>
            </a:r>
            <a:r>
              <a:rPr lang="uk-UA" sz="3600" dirty="0" err="1" smtClean="0">
                <a:solidFill>
                  <a:srgbClr val="FF0000"/>
                </a:solidFill>
              </a:rPr>
              <a:t>ївського</a:t>
            </a:r>
            <a:r>
              <a:rPr lang="uk-UA" sz="3600" dirty="0" smtClean="0">
                <a:solidFill>
                  <a:srgbClr val="FF0000"/>
                </a:solidFill>
              </a:rPr>
              <a:t> ЗБДО №2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087867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380</TotalTime>
  <Words>1177</Words>
  <Application>Microsoft Office PowerPoint</Application>
  <PresentationFormat>Экран (4:3)</PresentationFormat>
  <Paragraphs>192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Воздушный поток</vt:lpstr>
      <vt:lpstr> Вільям  Шекспір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Вільям  Шекспір</dc:title>
  <dc:creator>Пользователь Windows</dc:creator>
  <cp:lastModifiedBy>LenoVo</cp:lastModifiedBy>
  <cp:revision>22</cp:revision>
  <dcterms:created xsi:type="dcterms:W3CDTF">2016-04-24T10:35:30Z</dcterms:created>
  <dcterms:modified xsi:type="dcterms:W3CDTF">2019-02-03T19:23:10Z</dcterms:modified>
</cp:coreProperties>
</file>